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57" r:id="rId3"/>
    <p:sldId id="266" r:id="rId4"/>
    <p:sldId id="258" r:id="rId5"/>
    <p:sldId id="259" r:id="rId6"/>
    <p:sldId id="260" r:id="rId7"/>
    <p:sldId id="261" r:id="rId8"/>
    <p:sldId id="262" r:id="rId9"/>
    <p:sldId id="263" r:id="rId10"/>
    <p:sldId id="264" r:id="rId11"/>
    <p:sldId id="265" r:id="rId12"/>
    <p:sldId id="267" r:id="rId13"/>
    <p:sldId id="268" r:id="rId14"/>
    <p:sldId id="269" r:id="rId15"/>
    <p:sldId id="270" r:id="rId16"/>
    <p:sldId id="272" r:id="rId17"/>
    <p:sldId id="271"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13" d="100"/>
          <a:sy n="113" d="100"/>
        </p:scale>
        <p:origin x="1554"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7DB724-68B3-4308-93D1-15F144A224AD}" type="datetimeFigureOut">
              <a:rPr lang="en-US" smtClean="0"/>
              <a:t>7/11/2025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3F14A7-3BDF-4C6B-8658-2283760BF404}" type="slidenum">
              <a:rPr lang="en-US" smtClean="0"/>
              <a:t>‹#›</a:t>
            </a:fld>
            <a:endParaRPr lang="en-US"/>
          </a:p>
        </p:txBody>
      </p:sp>
    </p:spTree>
    <p:extLst>
      <p:ext uri="{BB962C8B-B14F-4D97-AF65-F5344CB8AC3E}">
        <p14:creationId xmlns:p14="http://schemas.microsoft.com/office/powerpoint/2010/main" val="26165263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7/11/2025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7/11/2025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7/11/2025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7/11/2025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s://docs.aws.amazon.com/quicksight/" TargetMode="External"/><Relationship Id="rId3" Type="http://schemas.openxmlformats.org/officeDocument/2006/relationships/hyperlink" Target="https://docs.aws.amazon.com/awsaccountbilling/latest/aboutv2/cost-alloc-tags.html" TargetMode="External"/><Relationship Id="rId7" Type="http://schemas.openxmlformats.org/officeDocument/2006/relationships/hyperlink" Target="https://docs.aws.amazon.com/cost-management/latest/userguide/ce-what-is.html" TargetMode="External"/><Relationship Id="rId2" Type="http://schemas.openxmlformats.org/officeDocument/2006/relationships/hyperlink" Target="https://docs.aws.amazon.com/general/latest/gr/aws_tagging.html" TargetMode="External"/><Relationship Id="rId1" Type="http://schemas.openxmlformats.org/officeDocument/2006/relationships/slideLayout" Target="../slideLayouts/slideLayout2.xml"/><Relationship Id="rId6" Type="http://schemas.openxmlformats.org/officeDocument/2006/relationships/hyperlink" Target="https://docs.aws.amazon.com/eventbridge/" TargetMode="External"/><Relationship Id="rId5" Type="http://schemas.openxmlformats.org/officeDocument/2006/relationships/hyperlink" Target="https://docs.aws.amazon.com/lambda/" TargetMode="External"/><Relationship Id="rId4" Type="http://schemas.openxmlformats.org/officeDocument/2006/relationships/hyperlink" Target="https://docs.aws.amazon.com/cost-management/latest/userguide/cost-categories.html" TargetMode="External"/><Relationship Id="rId9" Type="http://schemas.openxmlformats.org/officeDocument/2006/relationships/hyperlink" Target="https://cloudjourney.awsstudygroup.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21266" y="2693987"/>
            <a:ext cx="7772400" cy="1470025"/>
          </a:xfrm>
        </p:spPr>
        <p:txBody>
          <a:bodyPr/>
          <a:lstStyle/>
          <a:p>
            <a:r>
              <a:rPr lang="en-US" b="1" dirty="0"/>
              <a:t>AWS Resource Tagging Automation with Cost Allocation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56C7FCB0-351E-4256-B3FC-3FEAECA682DF}"/>
              </a:ext>
            </a:extLst>
          </p:cNvPr>
          <p:cNvSpPr>
            <a:spLocks noGrp="1" noChangeArrowheads="1"/>
          </p:cNvSpPr>
          <p:nvPr>
            <p:ph idx="1"/>
          </p:nvPr>
        </p:nvSpPr>
        <p:spPr bwMode="auto">
          <a:xfrm>
            <a:off x="736600" y="1141121"/>
            <a:ext cx="82296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sz="2800" dirty="0"/>
              <a:t>High-Level Architecture Diagram</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3078" name="Picture 6">
            <a:extLst>
              <a:ext uri="{FF2B5EF4-FFF2-40B4-BE49-F238E27FC236}">
                <a16:creationId xmlns:a16="http://schemas.microsoft.com/office/drawing/2014/main" id="{83C4BD27-F2FB-4121-8935-4E34B871DB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5733" y="2000956"/>
            <a:ext cx="5452534" cy="36350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Các</a:t>
            </a:r>
            <a:r>
              <a:rPr lang="en-US" dirty="0"/>
              <a:t> </a:t>
            </a:r>
            <a:r>
              <a:rPr lang="en-US" dirty="0" err="1"/>
              <a:t>Dịch</a:t>
            </a:r>
            <a:r>
              <a:rPr lang="en-US" dirty="0"/>
              <a:t> </a:t>
            </a:r>
            <a:r>
              <a:rPr lang="en-US" dirty="0" err="1"/>
              <a:t>vụ</a:t>
            </a:r>
            <a:r>
              <a:rPr lang="en-US" dirty="0"/>
              <a:t> AWS &amp; Justification</a:t>
            </a:r>
            <a:endParaRPr dirty="0"/>
          </a:p>
        </p:txBody>
      </p:sp>
      <p:graphicFrame>
        <p:nvGraphicFramePr>
          <p:cNvPr id="4" name="Table 4">
            <a:extLst>
              <a:ext uri="{FF2B5EF4-FFF2-40B4-BE49-F238E27FC236}">
                <a16:creationId xmlns:a16="http://schemas.microsoft.com/office/drawing/2014/main" id="{4FB453F0-966A-449C-88DE-D7B7DA2D6985}"/>
              </a:ext>
            </a:extLst>
          </p:cNvPr>
          <p:cNvGraphicFramePr>
            <a:graphicFrameLocks noGrp="1"/>
          </p:cNvGraphicFramePr>
          <p:nvPr>
            <p:ph idx="1"/>
            <p:extLst>
              <p:ext uri="{D42A27DB-BD31-4B8C-83A1-F6EECF244321}">
                <p14:modId xmlns:p14="http://schemas.microsoft.com/office/powerpoint/2010/main" val="2978877633"/>
              </p:ext>
            </p:extLst>
          </p:nvPr>
        </p:nvGraphicFramePr>
        <p:xfrm>
          <a:off x="457200" y="1600200"/>
          <a:ext cx="8229600" cy="4851400"/>
        </p:xfrm>
        <a:graphic>
          <a:graphicData uri="http://schemas.openxmlformats.org/drawingml/2006/table">
            <a:tbl>
              <a:tblPr firstRow="1" bandRow="1">
                <a:tableStyleId>{5C22544A-7EE6-4342-B048-85BDC9FD1C3A}</a:tableStyleId>
              </a:tblPr>
              <a:tblGrid>
                <a:gridCol w="2743200">
                  <a:extLst>
                    <a:ext uri="{9D8B030D-6E8A-4147-A177-3AD203B41FA5}">
                      <a16:colId xmlns:a16="http://schemas.microsoft.com/office/drawing/2014/main" val="53359662"/>
                    </a:ext>
                  </a:extLst>
                </a:gridCol>
                <a:gridCol w="2743200">
                  <a:extLst>
                    <a:ext uri="{9D8B030D-6E8A-4147-A177-3AD203B41FA5}">
                      <a16:colId xmlns:a16="http://schemas.microsoft.com/office/drawing/2014/main" val="3689156474"/>
                    </a:ext>
                  </a:extLst>
                </a:gridCol>
                <a:gridCol w="2743200">
                  <a:extLst>
                    <a:ext uri="{9D8B030D-6E8A-4147-A177-3AD203B41FA5}">
                      <a16:colId xmlns:a16="http://schemas.microsoft.com/office/drawing/2014/main" val="1623918984"/>
                    </a:ext>
                  </a:extLst>
                </a:gridCol>
              </a:tblGrid>
              <a:tr h="370840">
                <a:tc>
                  <a:txBody>
                    <a:bodyPr/>
                    <a:lstStyle/>
                    <a:p>
                      <a:r>
                        <a:rPr lang="en-US" dirty="0" err="1"/>
                        <a:t>Dịch</a:t>
                      </a:r>
                      <a:r>
                        <a:rPr lang="en-US" dirty="0"/>
                        <a:t> </a:t>
                      </a:r>
                      <a:r>
                        <a:rPr lang="en-US" dirty="0" err="1"/>
                        <a:t>vụ</a:t>
                      </a:r>
                      <a:endParaRPr lang="en-US" dirty="0"/>
                    </a:p>
                  </a:txBody>
                  <a:tcPr anchor="ctr"/>
                </a:tc>
                <a:tc>
                  <a:txBody>
                    <a:bodyPr/>
                    <a:lstStyle/>
                    <a:p>
                      <a:r>
                        <a:rPr lang="en-US"/>
                        <a:t>Vai trò</a:t>
                      </a:r>
                    </a:p>
                  </a:txBody>
                  <a:tcPr anchor="ctr"/>
                </a:tc>
                <a:tc>
                  <a:txBody>
                    <a:bodyPr/>
                    <a:lstStyle/>
                    <a:p>
                      <a:r>
                        <a:rPr lang="en-US"/>
                        <a:t>Lý do lựa chọn</a:t>
                      </a:r>
                    </a:p>
                  </a:txBody>
                  <a:tcPr anchor="ctr"/>
                </a:tc>
                <a:extLst>
                  <a:ext uri="{0D108BD9-81ED-4DB2-BD59-A6C34878D82A}">
                    <a16:rowId xmlns:a16="http://schemas.microsoft.com/office/drawing/2014/main" val="558166572"/>
                  </a:ext>
                </a:extLst>
              </a:tr>
              <a:tr h="370840">
                <a:tc>
                  <a:txBody>
                    <a:bodyPr/>
                    <a:lstStyle/>
                    <a:p>
                      <a:r>
                        <a:rPr lang="en-US" b="1"/>
                        <a:t>Lambda</a:t>
                      </a:r>
                      <a:endParaRPr lang="en-US"/>
                    </a:p>
                  </a:txBody>
                  <a:tcPr anchor="ctr"/>
                </a:tc>
                <a:tc>
                  <a:txBody>
                    <a:bodyPr/>
                    <a:lstStyle/>
                    <a:p>
                      <a:r>
                        <a:rPr lang="en-US"/>
                        <a:t>Gán tag tự động</a:t>
                      </a:r>
                    </a:p>
                  </a:txBody>
                  <a:tcPr anchor="ctr"/>
                </a:tc>
                <a:tc>
                  <a:txBody>
                    <a:bodyPr/>
                    <a:lstStyle/>
                    <a:p>
                      <a:r>
                        <a:rPr lang="en-US"/>
                        <a:t>Serverless, tiết kiệm, dễ trigger từ EventBridge</a:t>
                      </a:r>
                    </a:p>
                  </a:txBody>
                  <a:tcPr anchor="ctr"/>
                </a:tc>
                <a:extLst>
                  <a:ext uri="{0D108BD9-81ED-4DB2-BD59-A6C34878D82A}">
                    <a16:rowId xmlns:a16="http://schemas.microsoft.com/office/drawing/2014/main" val="3497722786"/>
                  </a:ext>
                </a:extLst>
              </a:tr>
              <a:tr h="370840">
                <a:tc>
                  <a:txBody>
                    <a:bodyPr/>
                    <a:lstStyle/>
                    <a:p>
                      <a:r>
                        <a:rPr lang="en-US" b="1"/>
                        <a:t>EventBridge</a:t>
                      </a:r>
                      <a:endParaRPr lang="en-US"/>
                    </a:p>
                  </a:txBody>
                  <a:tcPr anchor="ctr"/>
                </a:tc>
                <a:tc>
                  <a:txBody>
                    <a:bodyPr/>
                    <a:lstStyle/>
                    <a:p>
                      <a:r>
                        <a:rPr lang="en-US"/>
                        <a:t>Theo dõi sự kiện tạo tài nguyên</a:t>
                      </a:r>
                    </a:p>
                  </a:txBody>
                  <a:tcPr anchor="ctr"/>
                </a:tc>
                <a:tc>
                  <a:txBody>
                    <a:bodyPr/>
                    <a:lstStyle/>
                    <a:p>
                      <a:r>
                        <a:rPr lang="en-US"/>
                        <a:t>Native event system của AWS, real-time</a:t>
                      </a:r>
                    </a:p>
                  </a:txBody>
                  <a:tcPr anchor="ctr"/>
                </a:tc>
                <a:extLst>
                  <a:ext uri="{0D108BD9-81ED-4DB2-BD59-A6C34878D82A}">
                    <a16:rowId xmlns:a16="http://schemas.microsoft.com/office/drawing/2014/main" val="2584662645"/>
                  </a:ext>
                </a:extLst>
              </a:tr>
              <a:tr h="370840">
                <a:tc>
                  <a:txBody>
                    <a:bodyPr/>
                    <a:lstStyle/>
                    <a:p>
                      <a:r>
                        <a:rPr lang="en-US" b="1"/>
                        <a:t>DynamoDB</a:t>
                      </a:r>
                      <a:endParaRPr lang="en-US"/>
                    </a:p>
                  </a:txBody>
                  <a:tcPr anchor="ctr"/>
                </a:tc>
                <a:tc>
                  <a:txBody>
                    <a:bodyPr/>
                    <a:lstStyle/>
                    <a:p>
                      <a:r>
                        <a:rPr lang="vi-VN"/>
                        <a:t>Lưu mẫu tag (template)</a:t>
                      </a:r>
                    </a:p>
                  </a:txBody>
                  <a:tcPr anchor="ctr"/>
                </a:tc>
                <a:tc>
                  <a:txBody>
                    <a:bodyPr/>
                    <a:lstStyle/>
                    <a:p>
                      <a:r>
                        <a:rPr lang="en-US"/>
                        <a:t>Nhanh, chi phí thấp, serverless</a:t>
                      </a:r>
                    </a:p>
                  </a:txBody>
                  <a:tcPr anchor="ctr"/>
                </a:tc>
                <a:extLst>
                  <a:ext uri="{0D108BD9-81ED-4DB2-BD59-A6C34878D82A}">
                    <a16:rowId xmlns:a16="http://schemas.microsoft.com/office/drawing/2014/main" val="3056683323"/>
                  </a:ext>
                </a:extLst>
              </a:tr>
              <a:tr h="370840">
                <a:tc>
                  <a:txBody>
                    <a:bodyPr/>
                    <a:lstStyle/>
                    <a:p>
                      <a:r>
                        <a:rPr lang="en-US" b="1"/>
                        <a:t>AWS Config</a:t>
                      </a:r>
                      <a:endParaRPr lang="en-US"/>
                    </a:p>
                  </a:txBody>
                  <a:tcPr anchor="ctr"/>
                </a:tc>
                <a:tc>
                  <a:txBody>
                    <a:bodyPr/>
                    <a:lstStyle/>
                    <a:p>
                      <a:r>
                        <a:rPr lang="en-US"/>
                        <a:t>Kiểm tra tuân thủ tag</a:t>
                      </a:r>
                    </a:p>
                  </a:txBody>
                  <a:tcPr anchor="ctr"/>
                </a:tc>
                <a:tc>
                  <a:txBody>
                    <a:bodyPr/>
                    <a:lstStyle/>
                    <a:p>
                      <a:r>
                        <a:rPr lang="en-US"/>
                        <a:t>Có sẵn, dễ dùng để tạo rule check tag</a:t>
                      </a:r>
                    </a:p>
                  </a:txBody>
                  <a:tcPr anchor="ctr"/>
                </a:tc>
                <a:extLst>
                  <a:ext uri="{0D108BD9-81ED-4DB2-BD59-A6C34878D82A}">
                    <a16:rowId xmlns:a16="http://schemas.microsoft.com/office/drawing/2014/main" val="2995817789"/>
                  </a:ext>
                </a:extLst>
              </a:tr>
              <a:tr h="370840">
                <a:tc>
                  <a:txBody>
                    <a:bodyPr/>
                    <a:lstStyle/>
                    <a:p>
                      <a:r>
                        <a:rPr lang="en-US" b="1"/>
                        <a:t>SNS</a:t>
                      </a:r>
                      <a:endParaRPr lang="en-US"/>
                    </a:p>
                  </a:txBody>
                  <a:tcPr anchor="ctr"/>
                </a:tc>
                <a:tc>
                  <a:txBody>
                    <a:bodyPr/>
                    <a:lstStyle/>
                    <a:p>
                      <a:r>
                        <a:rPr lang="en-US"/>
                        <a:t>Gửi thông báo vi phạm</a:t>
                      </a:r>
                    </a:p>
                  </a:txBody>
                  <a:tcPr anchor="ctr"/>
                </a:tc>
                <a:tc>
                  <a:txBody>
                    <a:bodyPr/>
                    <a:lstStyle/>
                    <a:p>
                      <a:r>
                        <a:rPr lang="en-US"/>
                        <a:t>Dễ tích hợp email, CloudWatch, Lambda</a:t>
                      </a:r>
                    </a:p>
                  </a:txBody>
                  <a:tcPr anchor="ctr"/>
                </a:tc>
                <a:extLst>
                  <a:ext uri="{0D108BD9-81ED-4DB2-BD59-A6C34878D82A}">
                    <a16:rowId xmlns:a16="http://schemas.microsoft.com/office/drawing/2014/main" val="1318350362"/>
                  </a:ext>
                </a:extLst>
              </a:tr>
              <a:tr h="370840">
                <a:tc>
                  <a:txBody>
                    <a:bodyPr/>
                    <a:lstStyle/>
                    <a:p>
                      <a:r>
                        <a:rPr lang="en-US" b="1"/>
                        <a:t>Cost Explorer</a:t>
                      </a:r>
                      <a:endParaRPr lang="en-US"/>
                    </a:p>
                  </a:txBody>
                  <a:tcPr anchor="ctr"/>
                </a:tc>
                <a:tc>
                  <a:txBody>
                    <a:bodyPr/>
                    <a:lstStyle/>
                    <a:p>
                      <a:r>
                        <a:rPr lang="en-US"/>
                        <a:t>Phân tích chi phí theo tag</a:t>
                      </a:r>
                    </a:p>
                  </a:txBody>
                  <a:tcPr anchor="ctr"/>
                </a:tc>
                <a:tc>
                  <a:txBody>
                    <a:bodyPr/>
                    <a:lstStyle/>
                    <a:p>
                      <a:r>
                        <a:rPr lang="en-US"/>
                        <a:t>Hỗ trợ lọc theo tag để tạo báo cáo</a:t>
                      </a:r>
                    </a:p>
                  </a:txBody>
                  <a:tcPr anchor="ctr"/>
                </a:tc>
                <a:extLst>
                  <a:ext uri="{0D108BD9-81ED-4DB2-BD59-A6C34878D82A}">
                    <a16:rowId xmlns:a16="http://schemas.microsoft.com/office/drawing/2014/main" val="3122426372"/>
                  </a:ext>
                </a:extLst>
              </a:tr>
              <a:tr h="370840">
                <a:tc>
                  <a:txBody>
                    <a:bodyPr/>
                    <a:lstStyle/>
                    <a:p>
                      <a:r>
                        <a:rPr lang="en-US" b="1"/>
                        <a:t>IAM</a:t>
                      </a:r>
                      <a:endParaRPr lang="en-US"/>
                    </a:p>
                  </a:txBody>
                  <a:tcPr anchor="ctr"/>
                </a:tc>
                <a:tc>
                  <a:txBody>
                    <a:bodyPr/>
                    <a:lstStyle/>
                    <a:p>
                      <a:r>
                        <a:rPr lang="en-US"/>
                        <a:t>Phân quyền hạn chế truy cập</a:t>
                      </a:r>
                    </a:p>
                  </a:txBody>
                  <a:tcPr anchor="ctr"/>
                </a:tc>
                <a:tc>
                  <a:txBody>
                    <a:bodyPr/>
                    <a:lstStyle/>
                    <a:p>
                      <a:r>
                        <a:rPr lang="en-US" dirty="0" err="1"/>
                        <a:t>Bảo</a:t>
                      </a:r>
                      <a:r>
                        <a:rPr lang="en-US" dirty="0"/>
                        <a:t> </a:t>
                      </a:r>
                      <a:r>
                        <a:rPr lang="en-US" dirty="0" err="1"/>
                        <a:t>mật</a:t>
                      </a:r>
                      <a:r>
                        <a:rPr lang="en-US" dirty="0"/>
                        <a:t>, </a:t>
                      </a:r>
                      <a:r>
                        <a:rPr lang="en-US" dirty="0" err="1"/>
                        <a:t>chỉ</a:t>
                      </a:r>
                      <a:r>
                        <a:rPr lang="en-US" dirty="0"/>
                        <a:t> </a:t>
                      </a:r>
                      <a:r>
                        <a:rPr lang="en-US" dirty="0" err="1"/>
                        <a:t>cho</a:t>
                      </a:r>
                      <a:r>
                        <a:rPr lang="en-US" dirty="0"/>
                        <a:t> </a:t>
                      </a:r>
                      <a:r>
                        <a:rPr lang="en-US" dirty="0" err="1"/>
                        <a:t>phép</a:t>
                      </a:r>
                      <a:r>
                        <a:rPr lang="en-US" dirty="0"/>
                        <a:t> </a:t>
                      </a:r>
                      <a:r>
                        <a:rPr lang="en-US" dirty="0" err="1"/>
                        <a:t>hành</a:t>
                      </a:r>
                      <a:r>
                        <a:rPr lang="en-US" dirty="0"/>
                        <a:t> </a:t>
                      </a:r>
                      <a:r>
                        <a:rPr lang="en-US" dirty="0" err="1"/>
                        <a:t>động</a:t>
                      </a:r>
                      <a:r>
                        <a:rPr lang="en-US" dirty="0"/>
                        <a:t> </a:t>
                      </a:r>
                      <a:r>
                        <a:rPr lang="en-US" dirty="0" err="1"/>
                        <a:t>cần</a:t>
                      </a:r>
                      <a:r>
                        <a:rPr lang="en-US" dirty="0"/>
                        <a:t> </a:t>
                      </a:r>
                      <a:r>
                        <a:rPr lang="en-US" dirty="0" err="1"/>
                        <a:t>thiết</a:t>
                      </a:r>
                      <a:endParaRPr lang="en-US" dirty="0"/>
                    </a:p>
                  </a:txBody>
                  <a:tcPr anchor="ctr"/>
                </a:tc>
                <a:extLst>
                  <a:ext uri="{0D108BD9-81ED-4DB2-BD59-A6C34878D82A}">
                    <a16:rowId xmlns:a16="http://schemas.microsoft.com/office/drawing/2014/main" val="186053470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828E7-D1A9-437C-A718-BC5DB1132D4A}"/>
              </a:ext>
            </a:extLst>
          </p:cNvPr>
          <p:cNvSpPr>
            <a:spLocks noGrp="1"/>
          </p:cNvSpPr>
          <p:nvPr>
            <p:ph type="title"/>
          </p:nvPr>
        </p:nvSpPr>
        <p:spPr>
          <a:xfrm>
            <a:off x="457200" y="156105"/>
            <a:ext cx="8229600" cy="1143000"/>
          </a:xfrm>
        </p:spPr>
        <p:txBody>
          <a:bodyPr>
            <a:normAutofit/>
          </a:bodyPr>
          <a:lstStyle/>
          <a:p>
            <a:r>
              <a:rPr lang="en-US" sz="2800" dirty="0" err="1"/>
              <a:t>Khả</a:t>
            </a:r>
            <a:r>
              <a:rPr lang="en-US" sz="2800" dirty="0"/>
              <a:t> </a:t>
            </a:r>
            <a:r>
              <a:rPr lang="en-US" sz="2800" dirty="0" err="1"/>
              <a:t>năng</a:t>
            </a:r>
            <a:r>
              <a:rPr lang="en-US" sz="2800" dirty="0"/>
              <a:t> </a:t>
            </a:r>
            <a:r>
              <a:rPr lang="en-US" sz="2800" dirty="0" err="1"/>
              <a:t>Mở</a:t>
            </a:r>
            <a:r>
              <a:rPr lang="en-US" sz="2800" dirty="0"/>
              <a:t> </a:t>
            </a:r>
            <a:r>
              <a:rPr lang="en-US" sz="2800" dirty="0" err="1"/>
              <a:t>rộng</a:t>
            </a:r>
            <a:r>
              <a:rPr lang="en-US" sz="2800" dirty="0"/>
              <a:t> (Scalability &amp; Performance)</a:t>
            </a:r>
          </a:p>
        </p:txBody>
      </p:sp>
      <p:graphicFrame>
        <p:nvGraphicFramePr>
          <p:cNvPr id="4" name="Table 4">
            <a:extLst>
              <a:ext uri="{FF2B5EF4-FFF2-40B4-BE49-F238E27FC236}">
                <a16:creationId xmlns:a16="http://schemas.microsoft.com/office/drawing/2014/main" id="{781E4D4C-B6DD-4758-ABAB-523960B52FF2}"/>
              </a:ext>
            </a:extLst>
          </p:cNvPr>
          <p:cNvGraphicFramePr>
            <a:graphicFrameLocks noGrp="1"/>
          </p:cNvGraphicFramePr>
          <p:nvPr>
            <p:ph idx="1"/>
            <p:extLst>
              <p:ext uri="{D42A27DB-BD31-4B8C-83A1-F6EECF244321}">
                <p14:modId xmlns:p14="http://schemas.microsoft.com/office/powerpoint/2010/main" val="2666314545"/>
              </p:ext>
            </p:extLst>
          </p:nvPr>
        </p:nvGraphicFramePr>
        <p:xfrm>
          <a:off x="457200" y="1041400"/>
          <a:ext cx="8229600" cy="18542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1327414094"/>
                    </a:ext>
                  </a:extLst>
                </a:gridCol>
                <a:gridCol w="4114800">
                  <a:extLst>
                    <a:ext uri="{9D8B030D-6E8A-4147-A177-3AD203B41FA5}">
                      <a16:colId xmlns:a16="http://schemas.microsoft.com/office/drawing/2014/main" val="144535272"/>
                    </a:ext>
                  </a:extLst>
                </a:gridCol>
              </a:tblGrid>
              <a:tr h="370840">
                <a:tc>
                  <a:txBody>
                    <a:bodyPr/>
                    <a:lstStyle/>
                    <a:p>
                      <a:r>
                        <a:rPr lang="en-US" dirty="0" err="1"/>
                        <a:t>Tính</a:t>
                      </a:r>
                      <a:r>
                        <a:rPr lang="en-US" dirty="0"/>
                        <a:t> </a:t>
                      </a:r>
                      <a:r>
                        <a:rPr lang="en-US" dirty="0" err="1"/>
                        <a:t>năng</a:t>
                      </a:r>
                      <a:endParaRPr lang="en-US" dirty="0"/>
                    </a:p>
                  </a:txBody>
                  <a:tcPr anchor="ctr"/>
                </a:tc>
                <a:tc>
                  <a:txBody>
                    <a:bodyPr/>
                    <a:lstStyle/>
                    <a:p>
                      <a:r>
                        <a:rPr lang="vi-VN" dirty="0"/>
                        <a:t>Hỗ trợ mở rộng như thế nào</a:t>
                      </a:r>
                    </a:p>
                  </a:txBody>
                  <a:tcPr anchor="ctr"/>
                </a:tc>
                <a:extLst>
                  <a:ext uri="{0D108BD9-81ED-4DB2-BD59-A6C34878D82A}">
                    <a16:rowId xmlns:a16="http://schemas.microsoft.com/office/drawing/2014/main" val="428548144"/>
                  </a:ext>
                </a:extLst>
              </a:tr>
              <a:tr h="370840">
                <a:tc>
                  <a:txBody>
                    <a:bodyPr/>
                    <a:lstStyle/>
                    <a:p>
                      <a:r>
                        <a:rPr lang="en-US" b="1"/>
                        <a:t>Lambda</a:t>
                      </a:r>
                      <a:endParaRPr lang="en-US"/>
                    </a:p>
                  </a:txBody>
                  <a:tcPr anchor="ctr"/>
                </a:tc>
                <a:tc>
                  <a:txBody>
                    <a:bodyPr/>
                    <a:lstStyle/>
                    <a:p>
                      <a:r>
                        <a:rPr lang="en-US"/>
                        <a:t>Tự động scale theo sự kiện</a:t>
                      </a:r>
                    </a:p>
                  </a:txBody>
                  <a:tcPr anchor="ctr"/>
                </a:tc>
                <a:extLst>
                  <a:ext uri="{0D108BD9-81ED-4DB2-BD59-A6C34878D82A}">
                    <a16:rowId xmlns:a16="http://schemas.microsoft.com/office/drawing/2014/main" val="82376976"/>
                  </a:ext>
                </a:extLst>
              </a:tr>
              <a:tr h="370840">
                <a:tc>
                  <a:txBody>
                    <a:bodyPr/>
                    <a:lstStyle/>
                    <a:p>
                      <a:r>
                        <a:rPr lang="en-US" b="1"/>
                        <a:t>EventBridge</a:t>
                      </a:r>
                      <a:endParaRPr lang="en-US"/>
                    </a:p>
                  </a:txBody>
                  <a:tcPr anchor="ctr"/>
                </a:tc>
                <a:tc>
                  <a:txBody>
                    <a:bodyPr/>
                    <a:lstStyle/>
                    <a:p>
                      <a:r>
                        <a:rPr lang="en-US"/>
                        <a:t>Có thể xử lý hàng nghìn event/s</a:t>
                      </a:r>
                    </a:p>
                  </a:txBody>
                  <a:tcPr anchor="ctr"/>
                </a:tc>
                <a:extLst>
                  <a:ext uri="{0D108BD9-81ED-4DB2-BD59-A6C34878D82A}">
                    <a16:rowId xmlns:a16="http://schemas.microsoft.com/office/drawing/2014/main" val="385027560"/>
                  </a:ext>
                </a:extLst>
              </a:tr>
              <a:tr h="370840">
                <a:tc>
                  <a:txBody>
                    <a:bodyPr/>
                    <a:lstStyle/>
                    <a:p>
                      <a:r>
                        <a:rPr lang="en-US" b="1"/>
                        <a:t>DynamoDB</a:t>
                      </a:r>
                      <a:endParaRPr lang="en-US"/>
                    </a:p>
                  </a:txBody>
                  <a:tcPr anchor="ctr"/>
                </a:tc>
                <a:tc>
                  <a:txBody>
                    <a:bodyPr/>
                    <a:lstStyle/>
                    <a:p>
                      <a:r>
                        <a:rPr lang="en-US"/>
                        <a:t>Tự động scale Read/Write nếu cần</a:t>
                      </a:r>
                    </a:p>
                  </a:txBody>
                  <a:tcPr anchor="ctr"/>
                </a:tc>
                <a:extLst>
                  <a:ext uri="{0D108BD9-81ED-4DB2-BD59-A6C34878D82A}">
                    <a16:rowId xmlns:a16="http://schemas.microsoft.com/office/drawing/2014/main" val="1139687674"/>
                  </a:ext>
                </a:extLst>
              </a:tr>
              <a:tr h="370840">
                <a:tc>
                  <a:txBody>
                    <a:bodyPr/>
                    <a:lstStyle/>
                    <a:p>
                      <a:r>
                        <a:rPr lang="en-US" b="1"/>
                        <a:t>Cost Explorer</a:t>
                      </a:r>
                      <a:endParaRPr lang="en-US"/>
                    </a:p>
                  </a:txBody>
                  <a:tcPr anchor="ctr"/>
                </a:tc>
                <a:tc>
                  <a:txBody>
                    <a:bodyPr/>
                    <a:lstStyle/>
                    <a:p>
                      <a:r>
                        <a:rPr lang="en-US" dirty="0" err="1"/>
                        <a:t>Hỗ</a:t>
                      </a:r>
                      <a:r>
                        <a:rPr lang="en-US" dirty="0"/>
                        <a:t> </a:t>
                      </a:r>
                      <a:r>
                        <a:rPr lang="en-US" dirty="0" err="1"/>
                        <a:t>trợ</a:t>
                      </a:r>
                      <a:r>
                        <a:rPr lang="en-US" dirty="0"/>
                        <a:t> </a:t>
                      </a:r>
                      <a:r>
                        <a:rPr lang="en-US" dirty="0" err="1"/>
                        <a:t>hàng</a:t>
                      </a:r>
                      <a:r>
                        <a:rPr lang="en-US" dirty="0"/>
                        <a:t> </a:t>
                      </a:r>
                      <a:r>
                        <a:rPr lang="en-US" dirty="0" err="1"/>
                        <a:t>trăm</a:t>
                      </a:r>
                      <a:r>
                        <a:rPr lang="en-US" dirty="0"/>
                        <a:t> tag </a:t>
                      </a:r>
                      <a:r>
                        <a:rPr lang="en-US" dirty="0" err="1"/>
                        <a:t>khác</a:t>
                      </a:r>
                      <a:r>
                        <a:rPr lang="en-US" dirty="0"/>
                        <a:t> </a:t>
                      </a:r>
                      <a:r>
                        <a:rPr lang="en-US" dirty="0" err="1"/>
                        <a:t>nhau</a:t>
                      </a:r>
                      <a:endParaRPr lang="en-US" dirty="0"/>
                    </a:p>
                  </a:txBody>
                  <a:tcPr anchor="ctr"/>
                </a:tc>
                <a:extLst>
                  <a:ext uri="{0D108BD9-81ED-4DB2-BD59-A6C34878D82A}">
                    <a16:rowId xmlns:a16="http://schemas.microsoft.com/office/drawing/2014/main" val="1214803346"/>
                  </a:ext>
                </a:extLst>
              </a:tr>
            </a:tbl>
          </a:graphicData>
        </a:graphic>
      </p:graphicFrame>
      <p:sp>
        <p:nvSpPr>
          <p:cNvPr id="5" name="Title 1">
            <a:extLst>
              <a:ext uri="{FF2B5EF4-FFF2-40B4-BE49-F238E27FC236}">
                <a16:creationId xmlns:a16="http://schemas.microsoft.com/office/drawing/2014/main" id="{819674C4-AA4C-4C60-86E8-4E6C6F73B208}"/>
              </a:ext>
            </a:extLst>
          </p:cNvPr>
          <p:cNvSpPr txBox="1">
            <a:spLocks/>
          </p:cNvSpPr>
          <p:nvPr/>
        </p:nvSpPr>
        <p:spPr>
          <a:xfrm>
            <a:off x="457200" y="2729971"/>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err="1"/>
              <a:t>Khả</a:t>
            </a:r>
            <a:r>
              <a:rPr lang="en-US" sz="2800" dirty="0"/>
              <a:t> </a:t>
            </a:r>
            <a:r>
              <a:rPr lang="en-US" sz="2800" dirty="0" err="1"/>
              <a:t>năng</a:t>
            </a:r>
            <a:r>
              <a:rPr lang="en-US" sz="2800" dirty="0"/>
              <a:t> </a:t>
            </a:r>
            <a:r>
              <a:rPr lang="en-US" sz="2800" dirty="0" err="1"/>
              <a:t>Tích</a:t>
            </a:r>
            <a:r>
              <a:rPr lang="en-US" sz="2800" dirty="0"/>
              <a:t> </a:t>
            </a:r>
            <a:r>
              <a:rPr lang="en-US" sz="2800" dirty="0" err="1"/>
              <a:t>hợp</a:t>
            </a:r>
            <a:r>
              <a:rPr lang="en-US" sz="2800" dirty="0"/>
              <a:t> (Integration Points)</a:t>
            </a:r>
          </a:p>
        </p:txBody>
      </p:sp>
      <p:graphicFrame>
        <p:nvGraphicFramePr>
          <p:cNvPr id="6" name="Table 6">
            <a:extLst>
              <a:ext uri="{FF2B5EF4-FFF2-40B4-BE49-F238E27FC236}">
                <a16:creationId xmlns:a16="http://schemas.microsoft.com/office/drawing/2014/main" id="{8529832B-44C2-4E48-BBAC-CB2751A28225}"/>
              </a:ext>
            </a:extLst>
          </p:cNvPr>
          <p:cNvGraphicFramePr>
            <a:graphicFrameLocks noGrp="1"/>
          </p:cNvGraphicFramePr>
          <p:nvPr>
            <p:extLst>
              <p:ext uri="{D42A27DB-BD31-4B8C-83A1-F6EECF244321}">
                <p14:modId xmlns:p14="http://schemas.microsoft.com/office/powerpoint/2010/main" val="3951102016"/>
              </p:ext>
            </p:extLst>
          </p:nvPr>
        </p:nvGraphicFramePr>
        <p:xfrm>
          <a:off x="1524000" y="3689773"/>
          <a:ext cx="6096000" cy="229108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54248670"/>
                    </a:ext>
                  </a:extLst>
                </a:gridCol>
                <a:gridCol w="3048000">
                  <a:extLst>
                    <a:ext uri="{9D8B030D-6E8A-4147-A177-3AD203B41FA5}">
                      <a16:colId xmlns:a16="http://schemas.microsoft.com/office/drawing/2014/main" val="2737813629"/>
                    </a:ext>
                  </a:extLst>
                </a:gridCol>
              </a:tblGrid>
              <a:tr h="370840">
                <a:tc>
                  <a:txBody>
                    <a:bodyPr/>
                    <a:lstStyle/>
                    <a:p>
                      <a:r>
                        <a:rPr lang="en-US" dirty="0" err="1"/>
                        <a:t>Hệ</a:t>
                      </a:r>
                      <a:r>
                        <a:rPr lang="en-US" dirty="0"/>
                        <a:t> </a:t>
                      </a:r>
                      <a:r>
                        <a:rPr lang="en-US" dirty="0" err="1"/>
                        <a:t>thống</a:t>
                      </a:r>
                      <a:endParaRPr lang="en-US" dirty="0"/>
                    </a:p>
                  </a:txBody>
                  <a:tcPr anchor="ctr"/>
                </a:tc>
                <a:tc>
                  <a:txBody>
                    <a:bodyPr/>
                    <a:lstStyle/>
                    <a:p>
                      <a:r>
                        <a:rPr lang="en-US"/>
                        <a:t>Mô tả tích hợp</a:t>
                      </a:r>
                    </a:p>
                  </a:txBody>
                  <a:tcPr anchor="ctr"/>
                </a:tc>
                <a:extLst>
                  <a:ext uri="{0D108BD9-81ED-4DB2-BD59-A6C34878D82A}">
                    <a16:rowId xmlns:a16="http://schemas.microsoft.com/office/drawing/2014/main" val="2505904923"/>
                  </a:ext>
                </a:extLst>
              </a:tr>
              <a:tr h="370840">
                <a:tc>
                  <a:txBody>
                    <a:bodyPr/>
                    <a:lstStyle/>
                    <a:p>
                      <a:r>
                        <a:rPr lang="en-US" b="1"/>
                        <a:t>CI/CD</a:t>
                      </a:r>
                      <a:endParaRPr lang="en-US"/>
                    </a:p>
                  </a:txBody>
                  <a:tcPr anchor="ctr"/>
                </a:tc>
                <a:tc>
                  <a:txBody>
                    <a:bodyPr/>
                    <a:lstStyle/>
                    <a:p>
                      <a:r>
                        <a:rPr lang="en-US"/>
                        <a:t>Có thể thêm Lambda để tự gán tag khi deploy</a:t>
                      </a:r>
                    </a:p>
                  </a:txBody>
                  <a:tcPr anchor="ctr"/>
                </a:tc>
                <a:extLst>
                  <a:ext uri="{0D108BD9-81ED-4DB2-BD59-A6C34878D82A}">
                    <a16:rowId xmlns:a16="http://schemas.microsoft.com/office/drawing/2014/main" val="2570612603"/>
                  </a:ext>
                </a:extLst>
              </a:tr>
              <a:tr h="370840">
                <a:tc>
                  <a:txBody>
                    <a:bodyPr/>
                    <a:lstStyle/>
                    <a:p>
                      <a:r>
                        <a:rPr lang="en-US" b="1"/>
                        <a:t>Cost Explorer</a:t>
                      </a:r>
                      <a:endParaRPr lang="en-US"/>
                    </a:p>
                  </a:txBody>
                  <a:tcPr anchor="ctr"/>
                </a:tc>
                <a:tc>
                  <a:txBody>
                    <a:bodyPr/>
                    <a:lstStyle/>
                    <a:p>
                      <a:r>
                        <a:rPr lang="en-US"/>
                        <a:t>Tạo báo cáo cost theo tag: Project, Owner, Environment</a:t>
                      </a:r>
                    </a:p>
                  </a:txBody>
                  <a:tcPr anchor="ctr"/>
                </a:tc>
                <a:extLst>
                  <a:ext uri="{0D108BD9-81ED-4DB2-BD59-A6C34878D82A}">
                    <a16:rowId xmlns:a16="http://schemas.microsoft.com/office/drawing/2014/main" val="1521543180"/>
                  </a:ext>
                </a:extLst>
              </a:tr>
              <a:tr h="370840">
                <a:tc>
                  <a:txBody>
                    <a:bodyPr/>
                    <a:lstStyle/>
                    <a:p>
                      <a:r>
                        <a:rPr lang="en-US" b="1"/>
                        <a:t>Email/Slack</a:t>
                      </a:r>
                      <a:r>
                        <a:rPr lang="en-US"/>
                        <a:t> (tùy chọn)</a:t>
                      </a:r>
                    </a:p>
                  </a:txBody>
                  <a:tcPr anchor="ctr"/>
                </a:tc>
                <a:tc>
                  <a:txBody>
                    <a:bodyPr/>
                    <a:lstStyle/>
                    <a:p>
                      <a:r>
                        <a:rPr lang="en-US" dirty="0" err="1"/>
                        <a:t>Kết</a:t>
                      </a:r>
                      <a:r>
                        <a:rPr lang="en-US" dirty="0"/>
                        <a:t> </a:t>
                      </a:r>
                      <a:r>
                        <a:rPr lang="en-US" dirty="0" err="1"/>
                        <a:t>nối</a:t>
                      </a:r>
                      <a:r>
                        <a:rPr lang="en-US" dirty="0"/>
                        <a:t> </a:t>
                      </a:r>
                      <a:r>
                        <a:rPr lang="en-US" dirty="0" err="1"/>
                        <a:t>với</a:t>
                      </a:r>
                      <a:r>
                        <a:rPr lang="en-US" dirty="0"/>
                        <a:t> SNS </a:t>
                      </a:r>
                      <a:r>
                        <a:rPr lang="en-US" dirty="0" err="1"/>
                        <a:t>để</a:t>
                      </a:r>
                      <a:r>
                        <a:rPr lang="en-US" dirty="0"/>
                        <a:t> </a:t>
                      </a:r>
                      <a:r>
                        <a:rPr lang="en-US" dirty="0" err="1"/>
                        <a:t>gửi</a:t>
                      </a:r>
                      <a:r>
                        <a:rPr lang="en-US" dirty="0"/>
                        <a:t> </a:t>
                      </a:r>
                      <a:r>
                        <a:rPr lang="en-US" dirty="0" err="1"/>
                        <a:t>cảnh</a:t>
                      </a:r>
                      <a:r>
                        <a:rPr lang="en-US" dirty="0"/>
                        <a:t> </a:t>
                      </a:r>
                      <a:r>
                        <a:rPr lang="en-US" dirty="0" err="1"/>
                        <a:t>báo</a:t>
                      </a:r>
                      <a:r>
                        <a:rPr lang="en-US" dirty="0"/>
                        <a:t> vi </a:t>
                      </a:r>
                      <a:r>
                        <a:rPr lang="en-US" dirty="0" err="1"/>
                        <a:t>phạm</a:t>
                      </a:r>
                      <a:r>
                        <a:rPr lang="en-US" dirty="0"/>
                        <a:t> tag</a:t>
                      </a:r>
                    </a:p>
                  </a:txBody>
                  <a:tcPr anchor="ctr"/>
                </a:tc>
                <a:extLst>
                  <a:ext uri="{0D108BD9-81ED-4DB2-BD59-A6C34878D82A}">
                    <a16:rowId xmlns:a16="http://schemas.microsoft.com/office/drawing/2014/main" val="2127951774"/>
                  </a:ext>
                </a:extLst>
              </a:tr>
            </a:tbl>
          </a:graphicData>
        </a:graphic>
      </p:graphicFrame>
    </p:spTree>
    <p:extLst>
      <p:ext uri="{BB962C8B-B14F-4D97-AF65-F5344CB8AC3E}">
        <p14:creationId xmlns:p14="http://schemas.microsoft.com/office/powerpoint/2010/main" val="41259027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7BA0AD-C999-4AC1-9DA0-86C3011364DA}"/>
              </a:ext>
            </a:extLst>
          </p:cNvPr>
          <p:cNvSpPr>
            <a:spLocks noGrp="1"/>
          </p:cNvSpPr>
          <p:nvPr>
            <p:ph idx="1"/>
          </p:nvPr>
        </p:nvSpPr>
        <p:spPr>
          <a:xfrm>
            <a:off x="1253065" y="922871"/>
            <a:ext cx="6510868" cy="1549400"/>
          </a:xfrm>
        </p:spPr>
        <p:txBody>
          <a:bodyPr/>
          <a:lstStyle/>
          <a:p>
            <a:pPr marL="0" indent="0">
              <a:buNone/>
            </a:pPr>
            <a:r>
              <a:rPr lang="en-US" dirty="0"/>
              <a:t>Component interactions </a:t>
            </a:r>
            <a:r>
              <a:rPr lang="en-US" dirty="0" err="1"/>
              <a:t>và</a:t>
            </a:r>
            <a:r>
              <a:rPr lang="en-US" dirty="0"/>
              <a:t> data flow</a:t>
            </a:r>
          </a:p>
        </p:txBody>
      </p:sp>
      <p:pic>
        <p:nvPicPr>
          <p:cNvPr id="4098" name="Picture 2">
            <a:extLst>
              <a:ext uri="{FF2B5EF4-FFF2-40B4-BE49-F238E27FC236}">
                <a16:creationId xmlns:a16="http://schemas.microsoft.com/office/drawing/2014/main" id="{727AC28C-C6B1-46B2-9837-07247862A6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3065" y="1865489"/>
            <a:ext cx="6096002" cy="37027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25076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BCEBC6AF-DCA4-4737-A3D9-1871CF09B052}"/>
              </a:ext>
            </a:extLst>
          </p:cNvPr>
          <p:cNvGraphicFramePr>
            <a:graphicFrameLocks noGrp="1"/>
          </p:cNvGraphicFramePr>
          <p:nvPr>
            <p:ph idx="1"/>
            <p:extLst>
              <p:ext uri="{D42A27DB-BD31-4B8C-83A1-F6EECF244321}">
                <p14:modId xmlns:p14="http://schemas.microsoft.com/office/powerpoint/2010/main" val="3549820852"/>
              </p:ext>
            </p:extLst>
          </p:nvPr>
        </p:nvGraphicFramePr>
        <p:xfrm>
          <a:off x="677334" y="1955800"/>
          <a:ext cx="8229600" cy="275844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3999517361"/>
                    </a:ext>
                  </a:extLst>
                </a:gridCol>
                <a:gridCol w="4114800">
                  <a:extLst>
                    <a:ext uri="{9D8B030D-6E8A-4147-A177-3AD203B41FA5}">
                      <a16:colId xmlns:a16="http://schemas.microsoft.com/office/drawing/2014/main" val="713924264"/>
                    </a:ext>
                  </a:extLst>
                </a:gridCol>
              </a:tblGrid>
              <a:tr h="0">
                <a:tc>
                  <a:txBody>
                    <a:bodyPr/>
                    <a:lstStyle/>
                    <a:p>
                      <a:r>
                        <a:rPr lang="en-US" dirty="0" err="1"/>
                        <a:t>Thành</a:t>
                      </a:r>
                      <a:r>
                        <a:rPr lang="en-US" dirty="0"/>
                        <a:t> </a:t>
                      </a:r>
                      <a:r>
                        <a:rPr lang="en-US" dirty="0" err="1"/>
                        <a:t>phần</a:t>
                      </a:r>
                      <a:endParaRPr lang="en-US" dirty="0"/>
                    </a:p>
                  </a:txBody>
                  <a:tcPr anchor="ctr"/>
                </a:tc>
                <a:tc>
                  <a:txBody>
                    <a:bodyPr/>
                    <a:lstStyle/>
                    <a:p>
                      <a:r>
                        <a:rPr lang="en-US"/>
                        <a:t>Chính sách bảo mật</a:t>
                      </a:r>
                    </a:p>
                  </a:txBody>
                  <a:tcPr anchor="ctr"/>
                </a:tc>
                <a:extLst>
                  <a:ext uri="{0D108BD9-81ED-4DB2-BD59-A6C34878D82A}">
                    <a16:rowId xmlns:a16="http://schemas.microsoft.com/office/drawing/2014/main" val="941999894"/>
                  </a:ext>
                </a:extLst>
              </a:tr>
              <a:tr h="370840">
                <a:tc>
                  <a:txBody>
                    <a:bodyPr/>
                    <a:lstStyle/>
                    <a:p>
                      <a:r>
                        <a:rPr lang="en-US" b="1"/>
                        <a:t>IAM Role for Lambda</a:t>
                      </a:r>
                      <a:endParaRPr lang="en-US"/>
                    </a:p>
                  </a:txBody>
                  <a:tcPr anchor="ctr"/>
                </a:tc>
                <a:tc>
                  <a:txBody>
                    <a:bodyPr/>
                    <a:lstStyle/>
                    <a:p>
                      <a:r>
                        <a:rPr lang="en-US"/>
                        <a:t>Chỉ cho phép tag:TagResources, dynamodb:GetItem, ec2:Describe*</a:t>
                      </a:r>
                    </a:p>
                  </a:txBody>
                  <a:tcPr anchor="ctr"/>
                </a:tc>
                <a:extLst>
                  <a:ext uri="{0D108BD9-81ED-4DB2-BD59-A6C34878D82A}">
                    <a16:rowId xmlns:a16="http://schemas.microsoft.com/office/drawing/2014/main" val="895739274"/>
                  </a:ext>
                </a:extLst>
              </a:tr>
              <a:tr h="370840">
                <a:tc>
                  <a:txBody>
                    <a:bodyPr/>
                    <a:lstStyle/>
                    <a:p>
                      <a:r>
                        <a:rPr lang="en-US" b="1"/>
                        <a:t>DynamoDB</a:t>
                      </a:r>
                      <a:endParaRPr lang="en-US"/>
                    </a:p>
                  </a:txBody>
                  <a:tcPr anchor="ctr"/>
                </a:tc>
                <a:tc>
                  <a:txBody>
                    <a:bodyPr/>
                    <a:lstStyle/>
                    <a:p>
                      <a:r>
                        <a:rPr lang="en-US"/>
                        <a:t>Mã hóa dữ liệu với SSE-KMS</a:t>
                      </a:r>
                    </a:p>
                  </a:txBody>
                  <a:tcPr anchor="ctr"/>
                </a:tc>
                <a:extLst>
                  <a:ext uri="{0D108BD9-81ED-4DB2-BD59-A6C34878D82A}">
                    <a16:rowId xmlns:a16="http://schemas.microsoft.com/office/drawing/2014/main" val="98988488"/>
                  </a:ext>
                </a:extLst>
              </a:tr>
              <a:tr h="370840">
                <a:tc>
                  <a:txBody>
                    <a:bodyPr/>
                    <a:lstStyle/>
                    <a:p>
                      <a:r>
                        <a:rPr lang="en-US" b="1"/>
                        <a:t>AWS Config</a:t>
                      </a:r>
                      <a:endParaRPr lang="en-US"/>
                    </a:p>
                  </a:txBody>
                  <a:tcPr anchor="ctr"/>
                </a:tc>
                <a:tc>
                  <a:txBody>
                    <a:bodyPr/>
                    <a:lstStyle/>
                    <a:p>
                      <a:r>
                        <a:rPr lang="vi-VN"/>
                        <a:t>Lưu lại toàn bộ hoạt động kiểm tra tag</a:t>
                      </a:r>
                    </a:p>
                  </a:txBody>
                  <a:tcPr anchor="ctr"/>
                </a:tc>
                <a:extLst>
                  <a:ext uri="{0D108BD9-81ED-4DB2-BD59-A6C34878D82A}">
                    <a16:rowId xmlns:a16="http://schemas.microsoft.com/office/drawing/2014/main" val="1545246165"/>
                  </a:ext>
                </a:extLst>
              </a:tr>
              <a:tr h="370840">
                <a:tc>
                  <a:txBody>
                    <a:bodyPr/>
                    <a:lstStyle/>
                    <a:p>
                      <a:r>
                        <a:rPr lang="en-US" b="1"/>
                        <a:t>SNS Topic</a:t>
                      </a:r>
                      <a:endParaRPr lang="en-US"/>
                    </a:p>
                  </a:txBody>
                  <a:tcPr anchor="ctr"/>
                </a:tc>
                <a:tc>
                  <a:txBody>
                    <a:bodyPr/>
                    <a:lstStyle/>
                    <a:p>
                      <a:r>
                        <a:rPr lang="vi-VN"/>
                        <a:t>Giới hạn người subscribe, bật logging</a:t>
                      </a:r>
                    </a:p>
                  </a:txBody>
                  <a:tcPr anchor="ctr"/>
                </a:tc>
                <a:extLst>
                  <a:ext uri="{0D108BD9-81ED-4DB2-BD59-A6C34878D82A}">
                    <a16:rowId xmlns:a16="http://schemas.microsoft.com/office/drawing/2014/main" val="3584963956"/>
                  </a:ext>
                </a:extLst>
              </a:tr>
              <a:tr h="370840">
                <a:tc>
                  <a:txBody>
                    <a:bodyPr/>
                    <a:lstStyle/>
                    <a:p>
                      <a:r>
                        <a:rPr lang="en-US" b="1"/>
                        <a:t>Audit Trail</a:t>
                      </a:r>
                      <a:endParaRPr lang="en-US"/>
                    </a:p>
                  </a:txBody>
                  <a:tcPr anchor="ctr"/>
                </a:tc>
                <a:tc>
                  <a:txBody>
                    <a:bodyPr/>
                    <a:lstStyle/>
                    <a:p>
                      <a:r>
                        <a:rPr lang="en-US" dirty="0"/>
                        <a:t>CloudTrail </a:t>
                      </a:r>
                      <a:r>
                        <a:rPr lang="en-US" dirty="0" err="1"/>
                        <a:t>ghi</a:t>
                      </a:r>
                      <a:r>
                        <a:rPr lang="en-US" dirty="0"/>
                        <a:t> </a:t>
                      </a:r>
                      <a:r>
                        <a:rPr lang="en-US" dirty="0" err="1"/>
                        <a:t>lại</a:t>
                      </a:r>
                      <a:r>
                        <a:rPr lang="en-US" dirty="0"/>
                        <a:t> </a:t>
                      </a:r>
                      <a:r>
                        <a:rPr lang="en-US" dirty="0" err="1"/>
                        <a:t>hoạt</a:t>
                      </a:r>
                      <a:r>
                        <a:rPr lang="en-US" dirty="0"/>
                        <a:t> </a:t>
                      </a:r>
                      <a:r>
                        <a:rPr lang="en-US" dirty="0" err="1"/>
                        <a:t>động</a:t>
                      </a:r>
                      <a:r>
                        <a:rPr lang="en-US" dirty="0"/>
                        <a:t> tagging </a:t>
                      </a:r>
                      <a:r>
                        <a:rPr lang="en-US" dirty="0" err="1"/>
                        <a:t>và</a:t>
                      </a:r>
                      <a:r>
                        <a:rPr lang="en-US" dirty="0"/>
                        <a:t> Lambda</a:t>
                      </a:r>
                    </a:p>
                  </a:txBody>
                  <a:tcPr anchor="ctr"/>
                </a:tc>
                <a:extLst>
                  <a:ext uri="{0D108BD9-81ED-4DB2-BD59-A6C34878D82A}">
                    <a16:rowId xmlns:a16="http://schemas.microsoft.com/office/drawing/2014/main" val="3091421649"/>
                  </a:ext>
                </a:extLst>
              </a:tr>
            </a:tbl>
          </a:graphicData>
        </a:graphic>
      </p:graphicFrame>
      <p:sp>
        <p:nvSpPr>
          <p:cNvPr id="6" name="TextBox 5">
            <a:extLst>
              <a:ext uri="{FF2B5EF4-FFF2-40B4-BE49-F238E27FC236}">
                <a16:creationId xmlns:a16="http://schemas.microsoft.com/office/drawing/2014/main" id="{8F32AB8D-1A1D-45D9-8338-10657E75C7DE}"/>
              </a:ext>
            </a:extLst>
          </p:cNvPr>
          <p:cNvSpPr txBox="1"/>
          <p:nvPr/>
        </p:nvSpPr>
        <p:spPr>
          <a:xfrm>
            <a:off x="2949312" y="872066"/>
            <a:ext cx="3245376" cy="523220"/>
          </a:xfrm>
          <a:prstGeom prst="rect">
            <a:avLst/>
          </a:prstGeom>
          <a:noFill/>
        </p:spPr>
        <p:txBody>
          <a:bodyPr wrap="none" rtlCol="0">
            <a:spAutoFit/>
          </a:bodyPr>
          <a:lstStyle/>
          <a:p>
            <a:r>
              <a:rPr lang="en-US" sz="2800" dirty="0"/>
              <a:t>Security Architecture</a:t>
            </a:r>
          </a:p>
        </p:txBody>
      </p:sp>
    </p:spTree>
    <p:extLst>
      <p:ext uri="{BB962C8B-B14F-4D97-AF65-F5344CB8AC3E}">
        <p14:creationId xmlns:p14="http://schemas.microsoft.com/office/powerpoint/2010/main" val="3641192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89207924-F07F-4578-AB6D-C4B8355A6BB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15269" y="1391179"/>
            <a:ext cx="6113462" cy="40756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E6E2166-9E9C-412C-9D4B-B7AE1DC6A2D7}"/>
              </a:ext>
            </a:extLst>
          </p:cNvPr>
          <p:cNvSpPr txBox="1"/>
          <p:nvPr/>
        </p:nvSpPr>
        <p:spPr>
          <a:xfrm>
            <a:off x="2695312" y="610456"/>
            <a:ext cx="3245376" cy="523220"/>
          </a:xfrm>
          <a:prstGeom prst="rect">
            <a:avLst/>
          </a:prstGeom>
          <a:noFill/>
        </p:spPr>
        <p:txBody>
          <a:bodyPr wrap="none" rtlCol="0">
            <a:spAutoFit/>
          </a:bodyPr>
          <a:lstStyle/>
          <a:p>
            <a:r>
              <a:rPr lang="en-US" sz="2800" dirty="0"/>
              <a:t>Security Architecture</a:t>
            </a:r>
          </a:p>
        </p:txBody>
      </p:sp>
    </p:spTree>
    <p:extLst>
      <p:ext uri="{BB962C8B-B14F-4D97-AF65-F5344CB8AC3E}">
        <p14:creationId xmlns:p14="http://schemas.microsoft.com/office/powerpoint/2010/main" val="1066988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FB068-631D-40FB-886F-D432333FD51C}"/>
              </a:ext>
            </a:extLst>
          </p:cNvPr>
          <p:cNvSpPr>
            <a:spLocks noGrp="1"/>
          </p:cNvSpPr>
          <p:nvPr>
            <p:ph type="title"/>
          </p:nvPr>
        </p:nvSpPr>
        <p:spPr>
          <a:xfrm>
            <a:off x="296334" y="808038"/>
            <a:ext cx="8229600" cy="1143000"/>
          </a:xfrm>
        </p:spPr>
        <p:txBody>
          <a:bodyPr/>
          <a:lstStyle/>
          <a:p>
            <a:r>
              <a:rPr lang="en-US" sz="4400" dirty="0"/>
              <a:t>4. Technical Implementation</a:t>
            </a:r>
            <a:endParaRPr lang="en-US" dirty="0"/>
          </a:p>
        </p:txBody>
      </p:sp>
      <p:sp>
        <p:nvSpPr>
          <p:cNvPr id="4" name="Content Placeholder 2">
            <a:extLst>
              <a:ext uri="{FF2B5EF4-FFF2-40B4-BE49-F238E27FC236}">
                <a16:creationId xmlns:a16="http://schemas.microsoft.com/office/drawing/2014/main" id="{322E9604-9C37-40AA-AEC8-6712E87E0DF2}"/>
              </a:ext>
            </a:extLst>
          </p:cNvPr>
          <p:cNvSpPr>
            <a:spLocks noGrp="1"/>
          </p:cNvSpPr>
          <p:nvPr>
            <p:ph idx="1"/>
          </p:nvPr>
        </p:nvSpPr>
        <p:spPr>
          <a:xfrm rot="10800000" flipV="1">
            <a:off x="2108200" y="3135049"/>
            <a:ext cx="4927600" cy="587902"/>
          </a:xfrm>
        </p:spPr>
        <p:txBody>
          <a:bodyPr/>
          <a:lstStyle/>
          <a:p>
            <a:pPr marL="0" indent="0">
              <a:buNone/>
            </a:pPr>
            <a:r>
              <a:rPr lang="en-US" dirty="0" err="1"/>
              <a:t>Triển</a:t>
            </a:r>
            <a:r>
              <a:rPr lang="en-US" dirty="0"/>
              <a:t> </a:t>
            </a:r>
            <a:r>
              <a:rPr lang="en-US" dirty="0" err="1"/>
              <a:t>khai</a:t>
            </a:r>
            <a:r>
              <a:rPr lang="en-US" dirty="0"/>
              <a:t> </a:t>
            </a:r>
            <a:r>
              <a:rPr lang="en-US" dirty="0" err="1"/>
              <a:t>môi</a:t>
            </a:r>
            <a:r>
              <a:rPr lang="en-US" dirty="0"/>
              <a:t> </a:t>
            </a:r>
            <a:r>
              <a:rPr lang="en-US" dirty="0" err="1"/>
              <a:t>trường</a:t>
            </a:r>
            <a:endParaRPr lang="en-US" dirty="0"/>
          </a:p>
        </p:txBody>
      </p:sp>
    </p:spTree>
    <p:extLst>
      <p:ext uri="{BB962C8B-B14F-4D97-AF65-F5344CB8AC3E}">
        <p14:creationId xmlns:p14="http://schemas.microsoft.com/office/powerpoint/2010/main" val="14507239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1784BE8E-4CC3-4E25-8C5C-416932E01E6F}"/>
              </a:ext>
            </a:extLst>
          </p:cNvPr>
          <p:cNvGraphicFramePr>
            <a:graphicFrameLocks noGrp="1"/>
          </p:cNvGraphicFramePr>
          <p:nvPr>
            <p:extLst>
              <p:ext uri="{D42A27DB-BD31-4B8C-83A1-F6EECF244321}">
                <p14:modId xmlns:p14="http://schemas.microsoft.com/office/powerpoint/2010/main" val="2974497801"/>
              </p:ext>
            </p:extLst>
          </p:nvPr>
        </p:nvGraphicFramePr>
        <p:xfrm>
          <a:off x="393701" y="182880"/>
          <a:ext cx="8123764" cy="6675120"/>
        </p:xfrm>
        <a:graphic>
          <a:graphicData uri="http://schemas.openxmlformats.org/drawingml/2006/table">
            <a:tbl>
              <a:tblPr firstRow="1" bandRow="1">
                <a:tableStyleId>{5C22544A-7EE6-4342-B048-85BDC9FD1C3A}</a:tableStyleId>
              </a:tblPr>
              <a:tblGrid>
                <a:gridCol w="2030941">
                  <a:extLst>
                    <a:ext uri="{9D8B030D-6E8A-4147-A177-3AD203B41FA5}">
                      <a16:colId xmlns:a16="http://schemas.microsoft.com/office/drawing/2014/main" val="1116622733"/>
                    </a:ext>
                  </a:extLst>
                </a:gridCol>
                <a:gridCol w="2030941">
                  <a:extLst>
                    <a:ext uri="{9D8B030D-6E8A-4147-A177-3AD203B41FA5}">
                      <a16:colId xmlns:a16="http://schemas.microsoft.com/office/drawing/2014/main" val="2370297034"/>
                    </a:ext>
                  </a:extLst>
                </a:gridCol>
                <a:gridCol w="2030941">
                  <a:extLst>
                    <a:ext uri="{9D8B030D-6E8A-4147-A177-3AD203B41FA5}">
                      <a16:colId xmlns:a16="http://schemas.microsoft.com/office/drawing/2014/main" val="4253748158"/>
                    </a:ext>
                  </a:extLst>
                </a:gridCol>
                <a:gridCol w="2030941">
                  <a:extLst>
                    <a:ext uri="{9D8B030D-6E8A-4147-A177-3AD203B41FA5}">
                      <a16:colId xmlns:a16="http://schemas.microsoft.com/office/drawing/2014/main" val="744551753"/>
                    </a:ext>
                  </a:extLst>
                </a:gridCol>
              </a:tblGrid>
              <a:tr h="302480">
                <a:tc>
                  <a:txBody>
                    <a:bodyPr/>
                    <a:lstStyle/>
                    <a:p>
                      <a:r>
                        <a:rPr lang="en-US" b="1" dirty="0" err="1"/>
                        <a:t>Giai</a:t>
                      </a:r>
                      <a:r>
                        <a:rPr lang="en-US" b="1" dirty="0"/>
                        <a:t> </a:t>
                      </a:r>
                      <a:r>
                        <a:rPr lang="en-US" b="1" dirty="0" err="1"/>
                        <a:t>đoạn</a:t>
                      </a:r>
                      <a:endParaRPr lang="en-US" dirty="0"/>
                    </a:p>
                  </a:txBody>
                  <a:tcPr anchor="ctr"/>
                </a:tc>
                <a:tc>
                  <a:txBody>
                    <a:bodyPr/>
                    <a:lstStyle/>
                    <a:p>
                      <a:r>
                        <a:rPr lang="en-US" b="1" dirty="0" err="1"/>
                        <a:t>Mô</a:t>
                      </a:r>
                      <a:r>
                        <a:rPr lang="en-US" b="1" dirty="0"/>
                        <a:t> </a:t>
                      </a:r>
                      <a:r>
                        <a:rPr lang="en-US" b="1" dirty="0" err="1"/>
                        <a:t>tả</a:t>
                      </a:r>
                      <a:endParaRPr lang="en-US" dirty="0"/>
                    </a:p>
                  </a:txBody>
                  <a:tcPr anchor="ctr"/>
                </a:tc>
                <a:tc>
                  <a:txBody>
                    <a:bodyPr/>
                    <a:lstStyle/>
                    <a:p>
                      <a:r>
                        <a:rPr lang="en-US" b="1"/>
                        <a:t>Thời gian</a:t>
                      </a:r>
                      <a:endParaRPr lang="en-US"/>
                    </a:p>
                  </a:txBody>
                  <a:tcPr anchor="ctr"/>
                </a:tc>
                <a:tc>
                  <a:txBody>
                    <a:bodyPr/>
                    <a:lstStyle/>
                    <a:p>
                      <a:r>
                        <a:rPr lang="en-US" b="1"/>
                        <a:t>Kết quả</a:t>
                      </a:r>
                      <a:endParaRPr lang="en-US"/>
                    </a:p>
                  </a:txBody>
                  <a:tcPr anchor="ctr"/>
                </a:tc>
                <a:extLst>
                  <a:ext uri="{0D108BD9-81ED-4DB2-BD59-A6C34878D82A}">
                    <a16:rowId xmlns:a16="http://schemas.microsoft.com/office/drawing/2014/main" val="3963231986"/>
                  </a:ext>
                </a:extLst>
              </a:tr>
              <a:tr h="983061">
                <a:tc>
                  <a:txBody>
                    <a:bodyPr/>
                    <a:lstStyle/>
                    <a:p>
                      <a:r>
                        <a:rPr lang="vi-VN" b="1"/>
                        <a:t>1. Chuẩn bị môi trường</a:t>
                      </a:r>
                      <a:endParaRPr lang="vi-VN"/>
                    </a:p>
                  </a:txBody>
                  <a:tcPr anchor="ctr"/>
                </a:tc>
                <a:tc>
                  <a:txBody>
                    <a:bodyPr/>
                    <a:lstStyle/>
                    <a:p>
                      <a:r>
                        <a:rPr lang="en-US"/>
                        <a:t>Tạo IAM roles, CloudTrail, DynamoDB, S3 bucket, log group</a:t>
                      </a:r>
                    </a:p>
                  </a:txBody>
                  <a:tcPr anchor="ctr"/>
                </a:tc>
                <a:tc>
                  <a:txBody>
                    <a:bodyPr/>
                    <a:lstStyle/>
                    <a:p>
                      <a:r>
                        <a:rPr lang="en-US"/>
                        <a:t>Ngày 1</a:t>
                      </a:r>
                    </a:p>
                  </a:txBody>
                  <a:tcPr anchor="ctr"/>
                </a:tc>
                <a:tc>
                  <a:txBody>
                    <a:bodyPr/>
                    <a:lstStyle/>
                    <a:p>
                      <a:r>
                        <a:rPr lang="vi-VN"/>
                        <a:t>Có môi trường test, các dịch vụ liên kết</a:t>
                      </a:r>
                    </a:p>
                  </a:txBody>
                  <a:tcPr anchor="ctr"/>
                </a:tc>
                <a:extLst>
                  <a:ext uri="{0D108BD9-81ED-4DB2-BD59-A6C34878D82A}">
                    <a16:rowId xmlns:a16="http://schemas.microsoft.com/office/drawing/2014/main" val="157226384"/>
                  </a:ext>
                </a:extLst>
              </a:tr>
              <a:tr h="983061">
                <a:tc>
                  <a:txBody>
                    <a:bodyPr/>
                    <a:lstStyle/>
                    <a:p>
                      <a:r>
                        <a:rPr lang="en-US" b="1"/>
                        <a:t>2. Triển khai Lambda &amp; EventBridge</a:t>
                      </a:r>
                      <a:endParaRPr lang="en-US"/>
                    </a:p>
                  </a:txBody>
                  <a:tcPr anchor="ctr"/>
                </a:tc>
                <a:tc>
                  <a:txBody>
                    <a:bodyPr/>
                    <a:lstStyle/>
                    <a:p>
                      <a:r>
                        <a:rPr lang="en-US"/>
                        <a:t>Viết hàm Lambda tự động gán tag, EventBridge bắt sự kiện tạo EC2</a:t>
                      </a:r>
                    </a:p>
                  </a:txBody>
                  <a:tcPr anchor="ctr"/>
                </a:tc>
                <a:tc>
                  <a:txBody>
                    <a:bodyPr/>
                    <a:lstStyle/>
                    <a:p>
                      <a:r>
                        <a:rPr lang="en-US"/>
                        <a:t>Ngày 2–3</a:t>
                      </a:r>
                    </a:p>
                  </a:txBody>
                  <a:tcPr anchor="ctr"/>
                </a:tc>
                <a:tc>
                  <a:txBody>
                    <a:bodyPr/>
                    <a:lstStyle/>
                    <a:p>
                      <a:r>
                        <a:rPr lang="en-US"/>
                        <a:t>Lambda hoạt động tự động với EC2 mới</a:t>
                      </a:r>
                    </a:p>
                  </a:txBody>
                  <a:tcPr anchor="ctr"/>
                </a:tc>
                <a:extLst>
                  <a:ext uri="{0D108BD9-81ED-4DB2-BD59-A6C34878D82A}">
                    <a16:rowId xmlns:a16="http://schemas.microsoft.com/office/drawing/2014/main" val="1489233433"/>
                  </a:ext>
                </a:extLst>
              </a:tr>
              <a:tr h="756201">
                <a:tc>
                  <a:txBody>
                    <a:bodyPr/>
                    <a:lstStyle/>
                    <a:p>
                      <a:r>
                        <a:rPr lang="en-US" b="1"/>
                        <a:t>3. Tích hợp kiểm tra tuân thủ (Audit)</a:t>
                      </a:r>
                      <a:endParaRPr lang="en-US"/>
                    </a:p>
                  </a:txBody>
                  <a:tcPr anchor="ctr"/>
                </a:tc>
                <a:tc>
                  <a:txBody>
                    <a:bodyPr/>
                    <a:lstStyle/>
                    <a:p>
                      <a:r>
                        <a:rPr lang="en-US"/>
                        <a:t>Cài AWS Config rule kiểm tra tag bắt buộc</a:t>
                      </a:r>
                    </a:p>
                  </a:txBody>
                  <a:tcPr anchor="ctr"/>
                </a:tc>
                <a:tc>
                  <a:txBody>
                    <a:bodyPr/>
                    <a:lstStyle/>
                    <a:p>
                      <a:r>
                        <a:rPr lang="en-US"/>
                        <a:t>Ngày 4</a:t>
                      </a:r>
                    </a:p>
                  </a:txBody>
                  <a:tcPr anchor="ctr"/>
                </a:tc>
                <a:tc>
                  <a:txBody>
                    <a:bodyPr/>
                    <a:lstStyle/>
                    <a:p>
                      <a:r>
                        <a:rPr lang="en-US"/>
                        <a:t>Phát hiện tài nguyên không tuân thủ</a:t>
                      </a:r>
                    </a:p>
                  </a:txBody>
                  <a:tcPr anchor="ctr"/>
                </a:tc>
                <a:extLst>
                  <a:ext uri="{0D108BD9-81ED-4DB2-BD59-A6C34878D82A}">
                    <a16:rowId xmlns:a16="http://schemas.microsoft.com/office/drawing/2014/main" val="4152450404"/>
                  </a:ext>
                </a:extLst>
              </a:tr>
              <a:tr h="983061">
                <a:tc>
                  <a:txBody>
                    <a:bodyPr/>
                    <a:lstStyle/>
                    <a:p>
                      <a:r>
                        <a:rPr lang="en-US" b="1"/>
                        <a:t>4. Kiểm tra &amp; Logging</a:t>
                      </a:r>
                      <a:endParaRPr lang="en-US"/>
                    </a:p>
                  </a:txBody>
                  <a:tcPr anchor="ctr"/>
                </a:tc>
                <a:tc>
                  <a:txBody>
                    <a:bodyPr/>
                    <a:lstStyle/>
                    <a:p>
                      <a:r>
                        <a:rPr lang="en-US"/>
                        <a:t>Thiết lập CloudWatch Logs, tạo SNS topic cảnh báo</a:t>
                      </a:r>
                    </a:p>
                  </a:txBody>
                  <a:tcPr anchor="ctr"/>
                </a:tc>
                <a:tc>
                  <a:txBody>
                    <a:bodyPr/>
                    <a:lstStyle/>
                    <a:p>
                      <a:r>
                        <a:rPr lang="en-US"/>
                        <a:t>Ngày 5</a:t>
                      </a:r>
                    </a:p>
                  </a:txBody>
                  <a:tcPr anchor="ctr"/>
                </a:tc>
                <a:tc>
                  <a:txBody>
                    <a:bodyPr/>
                    <a:lstStyle/>
                    <a:p>
                      <a:r>
                        <a:rPr lang="en-US"/>
                        <a:t>Kiểm soát log và gửi cảnh báo nếu vi phạm</a:t>
                      </a:r>
                    </a:p>
                  </a:txBody>
                  <a:tcPr anchor="ctr"/>
                </a:tc>
                <a:extLst>
                  <a:ext uri="{0D108BD9-81ED-4DB2-BD59-A6C34878D82A}">
                    <a16:rowId xmlns:a16="http://schemas.microsoft.com/office/drawing/2014/main" val="3170691663"/>
                  </a:ext>
                </a:extLst>
              </a:tr>
              <a:tr h="756201">
                <a:tc>
                  <a:txBody>
                    <a:bodyPr/>
                    <a:lstStyle/>
                    <a:p>
                      <a:r>
                        <a:rPr lang="en-US" b="1"/>
                        <a:t>5. Tích hợp Cost Explorer &amp; Cost Allocation</a:t>
                      </a:r>
                      <a:endParaRPr lang="en-US"/>
                    </a:p>
                  </a:txBody>
                  <a:tcPr anchor="ctr"/>
                </a:tc>
                <a:tc>
                  <a:txBody>
                    <a:bodyPr/>
                    <a:lstStyle/>
                    <a:p>
                      <a:r>
                        <a:rPr lang="en-US"/>
                        <a:t>Gán tag cost allocation, tạo Cost Category</a:t>
                      </a:r>
                    </a:p>
                  </a:txBody>
                  <a:tcPr anchor="ctr"/>
                </a:tc>
                <a:tc>
                  <a:txBody>
                    <a:bodyPr/>
                    <a:lstStyle/>
                    <a:p>
                      <a:r>
                        <a:rPr lang="en-US"/>
                        <a:t>Ngày 6–7</a:t>
                      </a:r>
                    </a:p>
                  </a:txBody>
                  <a:tcPr anchor="ctr"/>
                </a:tc>
                <a:tc>
                  <a:txBody>
                    <a:bodyPr/>
                    <a:lstStyle/>
                    <a:p>
                      <a:r>
                        <a:rPr lang="en-US"/>
                        <a:t>Báo cáo chi phí phân theo tag</a:t>
                      </a:r>
                    </a:p>
                  </a:txBody>
                  <a:tcPr anchor="ctr"/>
                </a:tc>
                <a:extLst>
                  <a:ext uri="{0D108BD9-81ED-4DB2-BD59-A6C34878D82A}">
                    <a16:rowId xmlns:a16="http://schemas.microsoft.com/office/drawing/2014/main" val="1283482690"/>
                  </a:ext>
                </a:extLst>
              </a:tr>
              <a:tr h="756201">
                <a:tc>
                  <a:txBody>
                    <a:bodyPr/>
                    <a:lstStyle/>
                    <a:p>
                      <a:r>
                        <a:rPr lang="vi-VN" b="1"/>
                        <a:t>6. Tối ưu hóa và trình bày báo cáo</a:t>
                      </a:r>
                      <a:endParaRPr lang="vi-VN"/>
                    </a:p>
                  </a:txBody>
                  <a:tcPr anchor="ctr"/>
                </a:tc>
                <a:tc>
                  <a:txBody>
                    <a:bodyPr/>
                    <a:lstStyle/>
                    <a:p>
                      <a:r>
                        <a:rPr lang="en-US" dirty="0" err="1"/>
                        <a:t>Kết</a:t>
                      </a:r>
                      <a:r>
                        <a:rPr lang="en-US" dirty="0"/>
                        <a:t> </a:t>
                      </a:r>
                      <a:r>
                        <a:rPr lang="en-US" dirty="0" err="1"/>
                        <a:t>nối</a:t>
                      </a:r>
                      <a:r>
                        <a:rPr lang="en-US" dirty="0"/>
                        <a:t> </a:t>
                      </a:r>
                      <a:r>
                        <a:rPr lang="en-US" dirty="0" err="1"/>
                        <a:t>QuickSight</a:t>
                      </a:r>
                      <a:r>
                        <a:rPr lang="en-US" dirty="0"/>
                        <a:t> </a:t>
                      </a:r>
                      <a:r>
                        <a:rPr lang="en-US" dirty="0" err="1"/>
                        <a:t>với</a:t>
                      </a:r>
                      <a:r>
                        <a:rPr lang="en-US" dirty="0"/>
                        <a:t> S3 </a:t>
                      </a:r>
                      <a:r>
                        <a:rPr lang="en-US" dirty="0" err="1"/>
                        <a:t>báo</a:t>
                      </a:r>
                      <a:r>
                        <a:rPr lang="en-US" dirty="0"/>
                        <a:t> </a:t>
                      </a:r>
                      <a:r>
                        <a:rPr lang="en-US" dirty="0" err="1"/>
                        <a:t>cáo</a:t>
                      </a:r>
                      <a:r>
                        <a:rPr lang="en-US" dirty="0"/>
                        <a:t> </a:t>
                      </a:r>
                      <a:r>
                        <a:rPr lang="en-US" dirty="0" err="1"/>
                        <a:t>tự</a:t>
                      </a:r>
                      <a:r>
                        <a:rPr lang="en-US" dirty="0"/>
                        <a:t> </a:t>
                      </a:r>
                      <a:r>
                        <a:rPr lang="en-US" dirty="0" err="1"/>
                        <a:t>động</a:t>
                      </a:r>
                      <a:endParaRPr lang="en-US" dirty="0"/>
                    </a:p>
                  </a:txBody>
                  <a:tcPr anchor="ctr"/>
                </a:tc>
                <a:tc>
                  <a:txBody>
                    <a:bodyPr/>
                    <a:lstStyle/>
                    <a:p>
                      <a:r>
                        <a:rPr lang="en-US"/>
                        <a:t>Ngày 8–10</a:t>
                      </a:r>
                    </a:p>
                  </a:txBody>
                  <a:tcPr anchor="ctr"/>
                </a:tc>
                <a:tc>
                  <a:txBody>
                    <a:bodyPr/>
                    <a:lstStyle/>
                    <a:p>
                      <a:r>
                        <a:rPr lang="en-US" dirty="0"/>
                        <a:t>Dashboard </a:t>
                      </a:r>
                      <a:r>
                        <a:rPr lang="en-US" dirty="0" err="1"/>
                        <a:t>hiển</a:t>
                      </a:r>
                      <a:r>
                        <a:rPr lang="en-US" dirty="0"/>
                        <a:t> </a:t>
                      </a:r>
                      <a:r>
                        <a:rPr lang="en-US" dirty="0" err="1"/>
                        <a:t>thị</a:t>
                      </a:r>
                      <a:r>
                        <a:rPr lang="en-US" dirty="0"/>
                        <a:t> </a:t>
                      </a:r>
                      <a:r>
                        <a:rPr lang="en-US" dirty="0" err="1"/>
                        <a:t>theo</a:t>
                      </a:r>
                      <a:r>
                        <a:rPr lang="en-US" dirty="0"/>
                        <a:t> </a:t>
                      </a:r>
                      <a:r>
                        <a:rPr lang="en-US" dirty="0" err="1"/>
                        <a:t>dự</a:t>
                      </a:r>
                      <a:r>
                        <a:rPr lang="en-US" dirty="0"/>
                        <a:t> </a:t>
                      </a:r>
                      <a:r>
                        <a:rPr lang="en-US" dirty="0" err="1"/>
                        <a:t>án</a:t>
                      </a:r>
                      <a:r>
                        <a:rPr lang="en-US" dirty="0"/>
                        <a:t>, </a:t>
                      </a:r>
                      <a:r>
                        <a:rPr lang="en-US" dirty="0" err="1"/>
                        <a:t>phòng</a:t>
                      </a:r>
                      <a:r>
                        <a:rPr lang="en-US" dirty="0"/>
                        <a:t> ban</a:t>
                      </a:r>
                    </a:p>
                  </a:txBody>
                  <a:tcPr anchor="ctr"/>
                </a:tc>
                <a:extLst>
                  <a:ext uri="{0D108BD9-81ED-4DB2-BD59-A6C34878D82A}">
                    <a16:rowId xmlns:a16="http://schemas.microsoft.com/office/drawing/2014/main" val="4255845741"/>
                  </a:ext>
                </a:extLst>
              </a:tr>
            </a:tbl>
          </a:graphicData>
        </a:graphic>
      </p:graphicFrame>
    </p:spTree>
    <p:extLst>
      <p:ext uri="{BB962C8B-B14F-4D97-AF65-F5344CB8AC3E}">
        <p14:creationId xmlns:p14="http://schemas.microsoft.com/office/powerpoint/2010/main" val="39000987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AE292-2462-440E-975E-1766034FBFDD}"/>
              </a:ext>
            </a:extLst>
          </p:cNvPr>
          <p:cNvSpPr>
            <a:spLocks noGrp="1"/>
          </p:cNvSpPr>
          <p:nvPr>
            <p:ph type="title"/>
          </p:nvPr>
        </p:nvSpPr>
        <p:spPr/>
        <p:txBody>
          <a:bodyPr/>
          <a:lstStyle/>
          <a:p>
            <a:r>
              <a:rPr lang="en-US" dirty="0" err="1"/>
              <a:t>Yêu</a:t>
            </a:r>
            <a:r>
              <a:rPr lang="en-US" dirty="0"/>
              <a:t> </a:t>
            </a:r>
            <a:r>
              <a:rPr lang="en-US" dirty="0" err="1"/>
              <a:t>cầu</a:t>
            </a:r>
            <a:r>
              <a:rPr lang="en-US" dirty="0"/>
              <a:t> </a:t>
            </a:r>
            <a:r>
              <a:rPr lang="en-US" dirty="0" err="1"/>
              <a:t>kỹ</a:t>
            </a:r>
            <a:r>
              <a:rPr lang="en-US" dirty="0"/>
              <a:t> </a:t>
            </a:r>
            <a:r>
              <a:rPr lang="en-US" dirty="0" err="1"/>
              <a:t>thuật</a:t>
            </a:r>
            <a:endParaRPr lang="en-US" dirty="0"/>
          </a:p>
        </p:txBody>
      </p:sp>
      <p:graphicFrame>
        <p:nvGraphicFramePr>
          <p:cNvPr id="4" name="Table 4">
            <a:extLst>
              <a:ext uri="{FF2B5EF4-FFF2-40B4-BE49-F238E27FC236}">
                <a16:creationId xmlns:a16="http://schemas.microsoft.com/office/drawing/2014/main" id="{A1CF71D8-DC60-46A0-8045-20C12747AEF5}"/>
              </a:ext>
            </a:extLst>
          </p:cNvPr>
          <p:cNvGraphicFramePr>
            <a:graphicFrameLocks noGrp="1"/>
          </p:cNvGraphicFramePr>
          <p:nvPr>
            <p:ph idx="1"/>
            <p:extLst>
              <p:ext uri="{D42A27DB-BD31-4B8C-83A1-F6EECF244321}">
                <p14:modId xmlns:p14="http://schemas.microsoft.com/office/powerpoint/2010/main" val="1075909676"/>
              </p:ext>
            </p:extLst>
          </p:nvPr>
        </p:nvGraphicFramePr>
        <p:xfrm>
          <a:off x="457200" y="1383771"/>
          <a:ext cx="8229600" cy="367284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3024757122"/>
                    </a:ext>
                  </a:extLst>
                </a:gridCol>
                <a:gridCol w="4114800">
                  <a:extLst>
                    <a:ext uri="{9D8B030D-6E8A-4147-A177-3AD203B41FA5}">
                      <a16:colId xmlns:a16="http://schemas.microsoft.com/office/drawing/2014/main" val="2313971826"/>
                    </a:ext>
                  </a:extLst>
                </a:gridCol>
              </a:tblGrid>
              <a:tr h="370840">
                <a:tc>
                  <a:txBody>
                    <a:bodyPr/>
                    <a:lstStyle/>
                    <a:p>
                      <a:r>
                        <a:rPr lang="en-US" b="1" dirty="0" err="1"/>
                        <a:t>Hạng</a:t>
                      </a:r>
                      <a:r>
                        <a:rPr lang="en-US" b="1" dirty="0"/>
                        <a:t> </a:t>
                      </a:r>
                      <a:r>
                        <a:rPr lang="en-US" b="1" dirty="0" err="1"/>
                        <a:t>mục</a:t>
                      </a:r>
                      <a:endParaRPr lang="en-US" dirty="0"/>
                    </a:p>
                  </a:txBody>
                  <a:tcPr anchor="ctr"/>
                </a:tc>
                <a:tc>
                  <a:txBody>
                    <a:bodyPr/>
                    <a:lstStyle/>
                    <a:p>
                      <a:r>
                        <a:rPr lang="en-US" b="1"/>
                        <a:t>Thông tin chi tiết</a:t>
                      </a:r>
                      <a:endParaRPr lang="en-US"/>
                    </a:p>
                  </a:txBody>
                  <a:tcPr anchor="ctr"/>
                </a:tc>
                <a:extLst>
                  <a:ext uri="{0D108BD9-81ED-4DB2-BD59-A6C34878D82A}">
                    <a16:rowId xmlns:a16="http://schemas.microsoft.com/office/drawing/2014/main" val="1916612333"/>
                  </a:ext>
                </a:extLst>
              </a:tr>
              <a:tr h="370840">
                <a:tc>
                  <a:txBody>
                    <a:bodyPr/>
                    <a:lstStyle/>
                    <a:p>
                      <a:r>
                        <a:rPr lang="en-US" b="1"/>
                        <a:t>Compute</a:t>
                      </a:r>
                      <a:endParaRPr lang="en-US"/>
                    </a:p>
                  </a:txBody>
                  <a:tcPr anchor="ctr"/>
                </a:tc>
                <a:tc>
                  <a:txBody>
                    <a:bodyPr/>
                    <a:lstStyle/>
                    <a:p>
                      <a:r>
                        <a:rPr lang="en-US"/>
                        <a:t>AWS Lambda, timeout 3 phút, RAM 256MB</a:t>
                      </a:r>
                    </a:p>
                  </a:txBody>
                  <a:tcPr anchor="ctr"/>
                </a:tc>
                <a:extLst>
                  <a:ext uri="{0D108BD9-81ED-4DB2-BD59-A6C34878D82A}">
                    <a16:rowId xmlns:a16="http://schemas.microsoft.com/office/drawing/2014/main" val="2596491318"/>
                  </a:ext>
                </a:extLst>
              </a:tr>
              <a:tr h="370840">
                <a:tc>
                  <a:txBody>
                    <a:bodyPr/>
                    <a:lstStyle/>
                    <a:p>
                      <a:r>
                        <a:rPr lang="en-US" b="1"/>
                        <a:t>Storage</a:t>
                      </a:r>
                      <a:endParaRPr lang="en-US"/>
                    </a:p>
                  </a:txBody>
                  <a:tcPr anchor="ctr"/>
                </a:tc>
                <a:tc>
                  <a:txBody>
                    <a:bodyPr/>
                    <a:lstStyle/>
                    <a:p>
                      <a:r>
                        <a:rPr lang="en-US"/>
                        <a:t>DynamoDB (tag templates), S3 (log + billing)</a:t>
                      </a:r>
                    </a:p>
                  </a:txBody>
                  <a:tcPr anchor="ctr"/>
                </a:tc>
                <a:extLst>
                  <a:ext uri="{0D108BD9-81ED-4DB2-BD59-A6C34878D82A}">
                    <a16:rowId xmlns:a16="http://schemas.microsoft.com/office/drawing/2014/main" val="1579103673"/>
                  </a:ext>
                </a:extLst>
              </a:tr>
              <a:tr h="370840">
                <a:tc>
                  <a:txBody>
                    <a:bodyPr/>
                    <a:lstStyle/>
                    <a:p>
                      <a:r>
                        <a:rPr lang="en-US" b="1"/>
                        <a:t>Event Trigger</a:t>
                      </a:r>
                      <a:endParaRPr lang="en-US"/>
                    </a:p>
                  </a:txBody>
                  <a:tcPr anchor="ctr"/>
                </a:tc>
                <a:tc>
                  <a:txBody>
                    <a:bodyPr/>
                    <a:lstStyle/>
                    <a:p>
                      <a:r>
                        <a:rPr lang="en-US"/>
                        <a:t>Amazon EventBridge – bắt sự kiện EC2</a:t>
                      </a:r>
                    </a:p>
                  </a:txBody>
                  <a:tcPr anchor="ctr"/>
                </a:tc>
                <a:extLst>
                  <a:ext uri="{0D108BD9-81ED-4DB2-BD59-A6C34878D82A}">
                    <a16:rowId xmlns:a16="http://schemas.microsoft.com/office/drawing/2014/main" val="1381448024"/>
                  </a:ext>
                </a:extLst>
              </a:tr>
              <a:tr h="370840">
                <a:tc>
                  <a:txBody>
                    <a:bodyPr/>
                    <a:lstStyle/>
                    <a:p>
                      <a:r>
                        <a:rPr lang="en-US" b="1"/>
                        <a:t>Monitoring</a:t>
                      </a:r>
                      <a:endParaRPr lang="en-US"/>
                    </a:p>
                  </a:txBody>
                  <a:tcPr anchor="ctr"/>
                </a:tc>
                <a:tc>
                  <a:txBody>
                    <a:bodyPr/>
                    <a:lstStyle/>
                    <a:p>
                      <a:r>
                        <a:rPr lang="en-US"/>
                        <a:t>AWS CloudWatch (log), AWS Config (audit)</a:t>
                      </a:r>
                    </a:p>
                  </a:txBody>
                  <a:tcPr anchor="ctr"/>
                </a:tc>
                <a:extLst>
                  <a:ext uri="{0D108BD9-81ED-4DB2-BD59-A6C34878D82A}">
                    <a16:rowId xmlns:a16="http://schemas.microsoft.com/office/drawing/2014/main" val="4236114531"/>
                  </a:ext>
                </a:extLst>
              </a:tr>
              <a:tr h="370840">
                <a:tc>
                  <a:txBody>
                    <a:bodyPr/>
                    <a:lstStyle/>
                    <a:p>
                      <a:r>
                        <a:rPr lang="en-US" b="1"/>
                        <a:t>Messaging</a:t>
                      </a:r>
                      <a:endParaRPr lang="en-US"/>
                    </a:p>
                  </a:txBody>
                  <a:tcPr anchor="ctr"/>
                </a:tc>
                <a:tc>
                  <a:txBody>
                    <a:bodyPr/>
                    <a:lstStyle/>
                    <a:p>
                      <a:r>
                        <a:rPr lang="en-US"/>
                        <a:t>SNS gửi cảnh báo khi thiếu tag</a:t>
                      </a:r>
                    </a:p>
                  </a:txBody>
                  <a:tcPr anchor="ctr"/>
                </a:tc>
                <a:extLst>
                  <a:ext uri="{0D108BD9-81ED-4DB2-BD59-A6C34878D82A}">
                    <a16:rowId xmlns:a16="http://schemas.microsoft.com/office/drawing/2014/main" val="2019454350"/>
                  </a:ext>
                </a:extLst>
              </a:tr>
              <a:tr h="370840">
                <a:tc>
                  <a:txBody>
                    <a:bodyPr/>
                    <a:lstStyle/>
                    <a:p>
                      <a:r>
                        <a:rPr lang="en-US" b="1"/>
                        <a:t>IAM Roles</a:t>
                      </a:r>
                      <a:endParaRPr lang="en-US"/>
                    </a:p>
                  </a:txBody>
                  <a:tcPr anchor="ctr"/>
                </a:tc>
                <a:tc>
                  <a:txBody>
                    <a:bodyPr/>
                    <a:lstStyle/>
                    <a:p>
                      <a:r>
                        <a:rPr lang="en-US" dirty="0" err="1"/>
                        <a:t>Phân</a:t>
                      </a:r>
                      <a:r>
                        <a:rPr lang="en-US" dirty="0"/>
                        <a:t> </a:t>
                      </a:r>
                      <a:r>
                        <a:rPr lang="en-US" dirty="0" err="1"/>
                        <a:t>quyền</a:t>
                      </a:r>
                      <a:r>
                        <a:rPr lang="en-US" dirty="0"/>
                        <a:t> </a:t>
                      </a:r>
                      <a:r>
                        <a:rPr lang="en-US" dirty="0" err="1"/>
                        <a:t>theo</a:t>
                      </a:r>
                      <a:r>
                        <a:rPr lang="en-US" dirty="0"/>
                        <a:t> </a:t>
                      </a:r>
                      <a:r>
                        <a:rPr lang="en-US" dirty="0" err="1"/>
                        <a:t>nguyên</a:t>
                      </a:r>
                      <a:r>
                        <a:rPr lang="en-US" dirty="0"/>
                        <a:t> </a:t>
                      </a:r>
                      <a:r>
                        <a:rPr lang="en-US" dirty="0" err="1"/>
                        <a:t>tắc</a:t>
                      </a:r>
                      <a:r>
                        <a:rPr lang="en-US" dirty="0"/>
                        <a:t> </a:t>
                      </a:r>
                      <a:r>
                        <a:rPr lang="en-US" dirty="0" err="1"/>
                        <a:t>tối</a:t>
                      </a:r>
                      <a:r>
                        <a:rPr lang="en-US" dirty="0"/>
                        <a:t> </a:t>
                      </a:r>
                      <a:r>
                        <a:rPr lang="en-US" dirty="0" err="1"/>
                        <a:t>thiểu</a:t>
                      </a:r>
                      <a:r>
                        <a:rPr lang="en-US" dirty="0"/>
                        <a:t> (least privilege)</a:t>
                      </a:r>
                    </a:p>
                  </a:txBody>
                  <a:tcPr anchor="ctr"/>
                </a:tc>
                <a:extLst>
                  <a:ext uri="{0D108BD9-81ED-4DB2-BD59-A6C34878D82A}">
                    <a16:rowId xmlns:a16="http://schemas.microsoft.com/office/drawing/2014/main" val="2796801855"/>
                  </a:ext>
                </a:extLst>
              </a:tr>
            </a:tbl>
          </a:graphicData>
        </a:graphic>
      </p:graphicFrame>
    </p:spTree>
    <p:extLst>
      <p:ext uri="{BB962C8B-B14F-4D97-AF65-F5344CB8AC3E}">
        <p14:creationId xmlns:p14="http://schemas.microsoft.com/office/powerpoint/2010/main" val="2871274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8DB4B-DF2A-4216-BCC0-9DD2C36E2EA0}"/>
              </a:ext>
            </a:extLst>
          </p:cNvPr>
          <p:cNvSpPr>
            <a:spLocks noGrp="1"/>
          </p:cNvSpPr>
          <p:nvPr>
            <p:ph type="title"/>
          </p:nvPr>
        </p:nvSpPr>
        <p:spPr/>
        <p:txBody>
          <a:bodyPr>
            <a:normAutofit/>
          </a:bodyPr>
          <a:lstStyle/>
          <a:p>
            <a:r>
              <a:rPr lang="vi-VN" sz="2800" dirty="0"/>
              <a:t>Phương pháp phát triển</a:t>
            </a:r>
            <a:endParaRPr lang="en-US" sz="2800" dirty="0"/>
          </a:p>
        </p:txBody>
      </p:sp>
      <p:sp>
        <p:nvSpPr>
          <p:cNvPr id="4" name="Rectangle 1">
            <a:extLst>
              <a:ext uri="{FF2B5EF4-FFF2-40B4-BE49-F238E27FC236}">
                <a16:creationId xmlns:a16="http://schemas.microsoft.com/office/drawing/2014/main" id="{A1E799C1-3E7F-420B-9032-F386A1687187}"/>
              </a:ext>
            </a:extLst>
          </p:cNvPr>
          <p:cNvSpPr>
            <a:spLocks noGrp="1" noChangeArrowheads="1"/>
          </p:cNvSpPr>
          <p:nvPr>
            <p:ph idx="1"/>
          </p:nvPr>
        </p:nvSpPr>
        <p:spPr bwMode="auto">
          <a:xfrm>
            <a:off x="719667" y="1276384"/>
            <a:ext cx="787400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Phương</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pháp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Agile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Lập</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kế</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hoạch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theo</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Sprint 2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ngày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Phát</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triển</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hạ</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tầng</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qua code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Sử</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dụng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AWS CloudFormation / Terraform.</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CI/CD</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GitHub Actions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hoặc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AWS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CodePipeline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cho</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triển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khai</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tự</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động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p:txBody>
      </p:sp>
      <p:sp>
        <p:nvSpPr>
          <p:cNvPr id="5" name="Title 1">
            <a:extLst>
              <a:ext uri="{FF2B5EF4-FFF2-40B4-BE49-F238E27FC236}">
                <a16:creationId xmlns:a16="http://schemas.microsoft.com/office/drawing/2014/main" id="{E7D7C664-E1FF-443E-91D8-7575EDF4AFD6}"/>
              </a:ext>
            </a:extLst>
          </p:cNvPr>
          <p:cNvSpPr txBox="1">
            <a:spLocks/>
          </p:cNvSpPr>
          <p:nvPr/>
        </p:nvSpPr>
        <p:spPr>
          <a:xfrm>
            <a:off x="364067" y="2058460"/>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vi-VN" sz="2800" dirty="0"/>
              <a:t>Chiến lược kiểm thử</a:t>
            </a:r>
            <a:endParaRPr lang="en-US" sz="2800" dirty="0"/>
          </a:p>
        </p:txBody>
      </p:sp>
      <p:graphicFrame>
        <p:nvGraphicFramePr>
          <p:cNvPr id="6" name="Table 6">
            <a:extLst>
              <a:ext uri="{FF2B5EF4-FFF2-40B4-BE49-F238E27FC236}">
                <a16:creationId xmlns:a16="http://schemas.microsoft.com/office/drawing/2014/main" id="{AA123613-46DD-40D5-810A-127E764C02DB}"/>
              </a:ext>
            </a:extLst>
          </p:cNvPr>
          <p:cNvGraphicFramePr>
            <a:graphicFrameLocks noGrp="1"/>
          </p:cNvGraphicFramePr>
          <p:nvPr>
            <p:extLst>
              <p:ext uri="{D42A27DB-BD31-4B8C-83A1-F6EECF244321}">
                <p14:modId xmlns:p14="http://schemas.microsoft.com/office/powerpoint/2010/main" val="183653774"/>
              </p:ext>
            </p:extLst>
          </p:nvPr>
        </p:nvGraphicFramePr>
        <p:xfrm>
          <a:off x="1109133" y="2947460"/>
          <a:ext cx="6096000" cy="357124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683297545"/>
                    </a:ext>
                  </a:extLst>
                </a:gridCol>
                <a:gridCol w="3048000">
                  <a:extLst>
                    <a:ext uri="{9D8B030D-6E8A-4147-A177-3AD203B41FA5}">
                      <a16:colId xmlns:a16="http://schemas.microsoft.com/office/drawing/2014/main" val="3162612106"/>
                    </a:ext>
                  </a:extLst>
                </a:gridCol>
              </a:tblGrid>
              <a:tr h="370840">
                <a:tc>
                  <a:txBody>
                    <a:bodyPr/>
                    <a:lstStyle/>
                    <a:p>
                      <a:r>
                        <a:rPr lang="en-US" b="1" dirty="0" err="1"/>
                        <a:t>Loại</a:t>
                      </a:r>
                      <a:r>
                        <a:rPr lang="en-US" b="1" dirty="0"/>
                        <a:t> </a:t>
                      </a:r>
                      <a:r>
                        <a:rPr lang="en-US" b="1" dirty="0" err="1"/>
                        <a:t>kiểm</a:t>
                      </a:r>
                      <a:r>
                        <a:rPr lang="en-US" b="1" dirty="0"/>
                        <a:t> </a:t>
                      </a:r>
                      <a:r>
                        <a:rPr lang="en-US" b="1" dirty="0" err="1"/>
                        <a:t>thử</a:t>
                      </a:r>
                      <a:endParaRPr lang="en-US" dirty="0"/>
                    </a:p>
                  </a:txBody>
                  <a:tcPr anchor="ctr"/>
                </a:tc>
                <a:tc>
                  <a:txBody>
                    <a:bodyPr/>
                    <a:lstStyle/>
                    <a:p>
                      <a:r>
                        <a:rPr lang="en-US" b="1"/>
                        <a:t>Chi tiết</a:t>
                      </a:r>
                      <a:endParaRPr lang="en-US"/>
                    </a:p>
                  </a:txBody>
                  <a:tcPr anchor="ctr"/>
                </a:tc>
                <a:extLst>
                  <a:ext uri="{0D108BD9-81ED-4DB2-BD59-A6C34878D82A}">
                    <a16:rowId xmlns:a16="http://schemas.microsoft.com/office/drawing/2014/main" val="2624167766"/>
                  </a:ext>
                </a:extLst>
              </a:tr>
              <a:tr h="370840">
                <a:tc>
                  <a:txBody>
                    <a:bodyPr/>
                    <a:lstStyle/>
                    <a:p>
                      <a:r>
                        <a:rPr lang="en-US" b="1"/>
                        <a:t>Unit test</a:t>
                      </a:r>
                      <a:endParaRPr lang="en-US"/>
                    </a:p>
                  </a:txBody>
                  <a:tcPr anchor="ctr"/>
                </a:tc>
                <a:tc>
                  <a:txBody>
                    <a:bodyPr/>
                    <a:lstStyle/>
                    <a:p>
                      <a:r>
                        <a:rPr lang="en-US"/>
                        <a:t>Kiểm thử từng function trong Lambda</a:t>
                      </a:r>
                    </a:p>
                  </a:txBody>
                  <a:tcPr anchor="ctr"/>
                </a:tc>
                <a:extLst>
                  <a:ext uri="{0D108BD9-81ED-4DB2-BD59-A6C34878D82A}">
                    <a16:rowId xmlns:a16="http://schemas.microsoft.com/office/drawing/2014/main" val="1715177711"/>
                  </a:ext>
                </a:extLst>
              </a:tr>
              <a:tr h="370840">
                <a:tc>
                  <a:txBody>
                    <a:bodyPr/>
                    <a:lstStyle/>
                    <a:p>
                      <a:r>
                        <a:rPr lang="en-US" b="1"/>
                        <a:t>Integration test</a:t>
                      </a:r>
                      <a:endParaRPr lang="en-US"/>
                    </a:p>
                  </a:txBody>
                  <a:tcPr anchor="ctr"/>
                </a:tc>
                <a:tc>
                  <a:txBody>
                    <a:bodyPr/>
                    <a:lstStyle/>
                    <a:p>
                      <a:r>
                        <a:rPr lang="en-US"/>
                        <a:t>Kiểm thử Lambda + EventBridge + EC2</a:t>
                      </a:r>
                    </a:p>
                  </a:txBody>
                  <a:tcPr anchor="ctr"/>
                </a:tc>
                <a:extLst>
                  <a:ext uri="{0D108BD9-81ED-4DB2-BD59-A6C34878D82A}">
                    <a16:rowId xmlns:a16="http://schemas.microsoft.com/office/drawing/2014/main" val="2810266749"/>
                  </a:ext>
                </a:extLst>
              </a:tr>
              <a:tr h="370840">
                <a:tc>
                  <a:txBody>
                    <a:bodyPr/>
                    <a:lstStyle/>
                    <a:p>
                      <a:r>
                        <a:rPr lang="en-US" b="1"/>
                        <a:t>Audit test</a:t>
                      </a:r>
                      <a:endParaRPr lang="en-US"/>
                    </a:p>
                  </a:txBody>
                  <a:tcPr anchor="ctr"/>
                </a:tc>
                <a:tc>
                  <a:txBody>
                    <a:bodyPr/>
                    <a:lstStyle/>
                    <a:p>
                      <a:r>
                        <a:rPr lang="en-US"/>
                        <a:t>Gắn EC2 thiếu tag → Config phát hiện</a:t>
                      </a:r>
                    </a:p>
                  </a:txBody>
                  <a:tcPr anchor="ctr"/>
                </a:tc>
                <a:extLst>
                  <a:ext uri="{0D108BD9-81ED-4DB2-BD59-A6C34878D82A}">
                    <a16:rowId xmlns:a16="http://schemas.microsoft.com/office/drawing/2014/main" val="145193160"/>
                  </a:ext>
                </a:extLst>
              </a:tr>
              <a:tr h="370840">
                <a:tc>
                  <a:txBody>
                    <a:bodyPr/>
                    <a:lstStyle/>
                    <a:p>
                      <a:r>
                        <a:rPr lang="en-US" b="1"/>
                        <a:t>Performance test</a:t>
                      </a:r>
                      <a:endParaRPr lang="en-US"/>
                    </a:p>
                  </a:txBody>
                  <a:tcPr anchor="ctr"/>
                </a:tc>
                <a:tc>
                  <a:txBody>
                    <a:bodyPr/>
                    <a:lstStyle/>
                    <a:p>
                      <a:r>
                        <a:rPr lang="en-US"/>
                        <a:t>Tạo 100 EC2 cùng lúc, kiểm tra Lambda phản hồi</a:t>
                      </a:r>
                    </a:p>
                  </a:txBody>
                  <a:tcPr anchor="ctr"/>
                </a:tc>
                <a:extLst>
                  <a:ext uri="{0D108BD9-81ED-4DB2-BD59-A6C34878D82A}">
                    <a16:rowId xmlns:a16="http://schemas.microsoft.com/office/drawing/2014/main" val="2103752200"/>
                  </a:ext>
                </a:extLst>
              </a:tr>
              <a:tr h="370840">
                <a:tc>
                  <a:txBody>
                    <a:bodyPr/>
                    <a:lstStyle/>
                    <a:p>
                      <a:r>
                        <a:rPr lang="en-US" b="1"/>
                        <a:t>Security test</a:t>
                      </a:r>
                      <a:endParaRPr lang="en-US"/>
                    </a:p>
                  </a:txBody>
                  <a:tcPr anchor="ctr"/>
                </a:tc>
                <a:tc>
                  <a:txBody>
                    <a:bodyPr/>
                    <a:lstStyle/>
                    <a:p>
                      <a:r>
                        <a:rPr lang="en-US" dirty="0" err="1"/>
                        <a:t>Xác</a:t>
                      </a:r>
                      <a:r>
                        <a:rPr lang="en-US" dirty="0"/>
                        <a:t> </a:t>
                      </a:r>
                      <a:r>
                        <a:rPr lang="en-US" dirty="0" err="1"/>
                        <a:t>thực</a:t>
                      </a:r>
                      <a:r>
                        <a:rPr lang="en-US" dirty="0"/>
                        <a:t> </a:t>
                      </a:r>
                      <a:r>
                        <a:rPr lang="en-US" dirty="0" err="1"/>
                        <a:t>quyền</a:t>
                      </a:r>
                      <a:r>
                        <a:rPr lang="en-US" dirty="0"/>
                        <a:t> IAM, </a:t>
                      </a:r>
                      <a:r>
                        <a:rPr lang="en-US" dirty="0" err="1"/>
                        <a:t>kiểm</a:t>
                      </a:r>
                      <a:r>
                        <a:rPr lang="en-US" dirty="0"/>
                        <a:t> </a:t>
                      </a:r>
                      <a:r>
                        <a:rPr lang="en-US" dirty="0" err="1"/>
                        <a:t>tra</a:t>
                      </a:r>
                      <a:r>
                        <a:rPr lang="en-US" dirty="0"/>
                        <a:t> log trail </a:t>
                      </a:r>
                      <a:r>
                        <a:rPr lang="en-US" dirty="0" err="1"/>
                        <a:t>đầy</a:t>
                      </a:r>
                      <a:r>
                        <a:rPr lang="en-US" dirty="0"/>
                        <a:t> </a:t>
                      </a:r>
                      <a:r>
                        <a:rPr lang="en-US" dirty="0" err="1"/>
                        <a:t>đủ</a:t>
                      </a:r>
                      <a:endParaRPr lang="en-US" dirty="0"/>
                    </a:p>
                  </a:txBody>
                  <a:tcPr anchor="ctr"/>
                </a:tc>
                <a:extLst>
                  <a:ext uri="{0D108BD9-81ED-4DB2-BD59-A6C34878D82A}">
                    <a16:rowId xmlns:a16="http://schemas.microsoft.com/office/drawing/2014/main" val="4187139943"/>
                  </a:ext>
                </a:extLst>
              </a:tr>
            </a:tbl>
          </a:graphicData>
        </a:graphic>
      </p:graphicFrame>
    </p:spTree>
    <p:extLst>
      <p:ext uri="{BB962C8B-B14F-4D97-AF65-F5344CB8AC3E}">
        <p14:creationId xmlns:p14="http://schemas.microsoft.com/office/powerpoint/2010/main" val="2572820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latin typeface="Times New Roman" panose="02020603050405020304" pitchFamily="18" charset="0"/>
                <a:cs typeface="Times New Roman" panose="02020603050405020304" pitchFamily="18" charset="0"/>
              </a:rPr>
              <a:t>Executive Summary</a:t>
            </a:r>
          </a:p>
        </p:txBody>
      </p:sp>
      <p:sp>
        <p:nvSpPr>
          <p:cNvPr id="3" name="Content Placeholder 2"/>
          <p:cNvSpPr>
            <a:spLocks noGrp="1"/>
          </p:cNvSpPr>
          <p:nvPr>
            <p:ph idx="1"/>
          </p:nvPr>
        </p:nvSpPr>
        <p:spPr/>
        <p:txBody>
          <a:bodyPr>
            <a:normAutofit fontScale="55000" lnSpcReduction="20000"/>
          </a:bodyPr>
          <a:lstStyle/>
          <a:p>
            <a:pPr marL="0" indent="0" algn="just">
              <a:buNone/>
            </a:pPr>
            <a:r>
              <a:rPr lang="vi-VN" b="0" i="0" dirty="0">
                <a:solidFill>
                  <a:srgbClr val="111111"/>
                </a:solidFill>
                <a:effectLst/>
                <a:latin typeface="+mj-lt"/>
              </a:rPr>
              <a:t>Các tổ chức sử dụng AWS đang phải đối mặt với những thách thức đáng kể trong việc quản lý chi phí và quản trị nguồn lực do việc gắn thẻ nguồn lực không nhất quán hoặc thiếu t</a:t>
            </a:r>
            <a:r>
              <a:rPr lang="en-US" dirty="0">
                <a:solidFill>
                  <a:srgbClr val="111111"/>
                </a:solidFill>
                <a:latin typeface="+mj-lt"/>
              </a:rPr>
              <a:t>ag</a:t>
            </a:r>
            <a:r>
              <a:rPr lang="vi-VN" b="0" i="0" dirty="0">
                <a:solidFill>
                  <a:srgbClr val="111111"/>
                </a:solidFill>
                <a:effectLst/>
                <a:latin typeface="+mj-lt"/>
              </a:rPr>
              <a:t>. Các phương pháp gán thẻ thủ công hiện tại dẫn đến 60-80% nguồn lực không được gán thẻ hoặc bị gán thẻ không chính xác, dẫn đến việc khó khăn trong việc quan sát chi phí, vấn đề tuân thủ và phân bổ nguồn lực không hiệu quả.</a:t>
            </a:r>
            <a:br>
              <a:rPr lang="en-US" dirty="0">
                <a:latin typeface="+mj-lt"/>
              </a:rPr>
            </a:br>
            <a:r>
              <a:rPr dirty="0" err="1">
                <a:latin typeface="Times New Roman" panose="02020603050405020304" pitchFamily="18" charset="0"/>
                <a:cs typeface="Times New Roman" panose="02020603050405020304" pitchFamily="18" charset="0"/>
              </a:rPr>
              <a:t>Mục</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tiêu</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của</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dự</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án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là</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tự</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động</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hóa</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việc</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gán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thẻ</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cho</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tài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nguyên</a:t>
            </a:r>
            <a:r>
              <a:rPr dirty="0">
                <a:latin typeface="Times New Roman" panose="02020603050405020304" pitchFamily="18" charset="0"/>
                <a:cs typeface="Times New Roman" panose="02020603050405020304" pitchFamily="18" charset="0"/>
              </a:rPr>
              <a:t> AWS </a:t>
            </a:r>
            <a:r>
              <a:rPr dirty="0" err="1">
                <a:latin typeface="Times New Roman" panose="02020603050405020304" pitchFamily="18" charset="0"/>
                <a:cs typeface="Times New Roman" panose="02020603050405020304" pitchFamily="18" charset="0"/>
              </a:rPr>
              <a:t>để</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phân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bổ</a:t>
            </a:r>
            <a:r>
              <a:rPr dirty="0">
                <a:latin typeface="Times New Roman" panose="02020603050405020304" pitchFamily="18" charset="0"/>
                <a:cs typeface="Times New Roman" panose="02020603050405020304" pitchFamily="18" charset="0"/>
              </a:rPr>
              <a:t> chi </a:t>
            </a:r>
            <a:r>
              <a:rPr dirty="0" err="1">
                <a:latin typeface="Times New Roman" panose="02020603050405020304" pitchFamily="18" charset="0"/>
                <a:cs typeface="Times New Roman" panose="02020603050405020304" pitchFamily="18" charset="0"/>
              </a:rPr>
              <a:t>phí</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hiệu</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quả</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và</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tuân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thủ</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chính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sách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doanh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nghiệp</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Giải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pháp</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sử</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dụng</a:t>
            </a:r>
            <a:r>
              <a:rPr dirty="0">
                <a:latin typeface="Times New Roman" panose="02020603050405020304" pitchFamily="18" charset="0"/>
                <a:cs typeface="Times New Roman" panose="02020603050405020304" pitchFamily="18" charset="0"/>
              </a:rPr>
              <a:t> Lambda, </a:t>
            </a:r>
            <a:r>
              <a:rPr dirty="0" err="1">
                <a:latin typeface="Times New Roman" panose="02020603050405020304" pitchFamily="18" charset="0"/>
                <a:cs typeface="Times New Roman" panose="02020603050405020304" pitchFamily="18" charset="0"/>
              </a:rPr>
              <a:t>EventBridge</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và</a:t>
            </a:r>
            <a:r>
              <a:rPr dirty="0">
                <a:latin typeface="Times New Roman" panose="02020603050405020304" pitchFamily="18" charset="0"/>
                <a:cs typeface="Times New Roman" panose="02020603050405020304" pitchFamily="18" charset="0"/>
              </a:rPr>
              <a:t> CloudTrail </a:t>
            </a:r>
            <a:r>
              <a:rPr dirty="0" err="1">
                <a:latin typeface="Times New Roman" panose="02020603050405020304" pitchFamily="18" charset="0"/>
                <a:cs typeface="Times New Roman" panose="02020603050405020304" pitchFamily="18" charset="0"/>
              </a:rPr>
              <a:t>để</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tự</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động</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gán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thẻ</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mỗi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khi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tài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nguyên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được</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tạo</a:t>
            </a:r>
            <a:r>
              <a:rPr dirty="0">
                <a:latin typeface="Times New Roman" panose="02020603050405020304" pitchFamily="18" charset="0"/>
                <a:cs typeface="Times New Roman" panose="02020603050405020304" pitchFamily="18" charset="0"/>
              </a:rPr>
              <a:t> ra. </a:t>
            </a:r>
          </a:p>
          <a:p>
            <a:pPr marL="0" indent="0">
              <a:buNone/>
            </a:pPr>
            <a:r>
              <a:rPr dirty="0" err="1">
                <a:latin typeface="Times New Roman" panose="02020603050405020304" pitchFamily="18" charset="0"/>
                <a:cs typeface="Times New Roman" panose="02020603050405020304" pitchFamily="18" charset="0"/>
              </a:rPr>
              <a:t>Lợi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ích</a:t>
            </a:r>
            <a:r>
              <a:rPr dirty="0">
                <a:latin typeface="Times New Roman" panose="02020603050405020304" pitchFamily="18" charset="0"/>
                <a:cs typeface="Times New Roman" panose="02020603050405020304" pitchFamily="18" charset="0"/>
              </a:rPr>
              <a:t> bao </a:t>
            </a:r>
            <a:r>
              <a:rPr dirty="0" err="1">
                <a:latin typeface="Times New Roman" panose="02020603050405020304" pitchFamily="18" charset="0"/>
                <a:cs typeface="Times New Roman" panose="02020603050405020304" pitchFamily="18" charset="0"/>
              </a:rPr>
              <a:t>gồm</a:t>
            </a:r>
            <a:r>
              <a:rPr dirty="0">
                <a:latin typeface="Times New Roman" panose="02020603050405020304" pitchFamily="18" charset="0"/>
                <a:cs typeface="Times New Roman" panose="02020603050405020304" pitchFamily="18" charset="0"/>
              </a:rPr>
              <a:t>:</a:t>
            </a:r>
          </a:p>
          <a:p>
            <a:r>
              <a:rPr dirty="0" err="1">
                <a:latin typeface="Times New Roman" panose="02020603050405020304" pitchFamily="18" charset="0"/>
                <a:cs typeface="Times New Roman" panose="02020603050405020304" pitchFamily="18" charset="0"/>
              </a:rPr>
              <a:t>Quản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lý</a:t>
            </a:r>
            <a:r>
              <a:rPr dirty="0">
                <a:latin typeface="Times New Roman" panose="02020603050405020304" pitchFamily="18" charset="0"/>
                <a:cs typeface="Times New Roman" panose="02020603050405020304" pitchFamily="18" charset="0"/>
              </a:rPr>
              <a:t> chi </a:t>
            </a:r>
            <a:r>
              <a:rPr dirty="0" err="1">
                <a:latin typeface="Times New Roman" panose="02020603050405020304" pitchFamily="18" charset="0"/>
                <a:cs typeface="Times New Roman" panose="02020603050405020304" pitchFamily="18" charset="0"/>
              </a:rPr>
              <a:t>phí</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tốt</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hơn</a:t>
            </a:r>
            <a:endParaRPr dirty="0">
              <a:latin typeface="Times New Roman" panose="02020603050405020304" pitchFamily="18" charset="0"/>
              <a:cs typeface="Times New Roman" panose="02020603050405020304" pitchFamily="18" charset="0"/>
            </a:endParaRPr>
          </a:p>
          <a:p>
            <a:r>
              <a:rPr dirty="0" err="1">
                <a:latin typeface="Times New Roman" panose="02020603050405020304" pitchFamily="18" charset="0"/>
                <a:cs typeface="Times New Roman" panose="02020603050405020304" pitchFamily="18" charset="0"/>
              </a:rPr>
              <a:t>Dễ</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dàng</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theo</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dõi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sử</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dụng</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tài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nguyên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theo</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nhóm</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dự</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án</a:t>
            </a:r>
            <a:endParaRPr dirty="0">
              <a:latin typeface="Times New Roman" panose="02020603050405020304" pitchFamily="18" charset="0"/>
              <a:cs typeface="Times New Roman" panose="02020603050405020304" pitchFamily="18" charset="0"/>
            </a:endParaRPr>
          </a:p>
          <a:p>
            <a:r>
              <a:rPr dirty="0" err="1">
                <a:latin typeface="Times New Roman" panose="02020603050405020304" pitchFamily="18" charset="0"/>
                <a:cs typeface="Times New Roman" panose="02020603050405020304" pitchFamily="18" charset="0"/>
              </a:rPr>
              <a:t>Hỗ</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trợ</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kiểm</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toán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bảo</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mật</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và</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tuân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thủ</a:t>
            </a:r>
            <a:endParaRPr dirty="0">
              <a:latin typeface="Times New Roman" panose="02020603050405020304" pitchFamily="18" charset="0"/>
              <a:cs typeface="Times New Roman" panose="02020603050405020304" pitchFamily="18" charset="0"/>
            </a:endParaRPr>
          </a:p>
          <a:p>
            <a:r>
              <a:rPr dirty="0" err="1">
                <a:latin typeface="Times New Roman" panose="02020603050405020304" pitchFamily="18" charset="0"/>
                <a:cs typeface="Times New Roman" panose="02020603050405020304" pitchFamily="18" charset="0"/>
              </a:rPr>
              <a:t>Đầu</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tư</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Thấp</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dùng</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dịch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vụ</a:t>
            </a:r>
            <a:r>
              <a:rPr dirty="0">
                <a:latin typeface="Times New Roman" panose="02020603050405020304" pitchFamily="18" charset="0"/>
                <a:cs typeface="Times New Roman" panose="02020603050405020304" pitchFamily="18" charset="0"/>
              </a:rPr>
              <a:t> serverless), </a:t>
            </a:r>
            <a:r>
              <a:rPr dirty="0" err="1">
                <a:latin typeface="Times New Roman" panose="02020603050405020304" pitchFamily="18" charset="0"/>
                <a:cs typeface="Times New Roman" panose="02020603050405020304" pitchFamily="18" charset="0"/>
              </a:rPr>
              <a:t>Thời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gian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triển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khai</a:t>
            </a:r>
            <a:r>
              <a:rPr dirty="0">
                <a:latin typeface="Times New Roman" panose="02020603050405020304" pitchFamily="18" charset="0"/>
                <a:cs typeface="Times New Roman" panose="02020603050405020304" pitchFamily="18" charset="0"/>
              </a:rPr>
              <a:t>: 2 </a:t>
            </a:r>
            <a:r>
              <a:rPr dirty="0" err="1">
                <a:latin typeface="Times New Roman" panose="02020603050405020304" pitchFamily="18" charset="0"/>
                <a:cs typeface="Times New Roman" panose="02020603050405020304" pitchFamily="18" charset="0"/>
              </a:rPr>
              <a:t>tuần</a:t>
            </a:r>
            <a:endParaRPr dirty="0">
              <a:latin typeface="Times New Roman" panose="02020603050405020304" pitchFamily="18" charset="0"/>
              <a:cs typeface="Times New Roman" panose="02020603050405020304" pitchFamily="18" charset="0"/>
            </a:endParaRPr>
          </a:p>
          <a:p>
            <a:r>
              <a:rPr dirty="0" err="1">
                <a:latin typeface="Times New Roman" panose="02020603050405020304" pitchFamily="18" charset="0"/>
                <a:cs typeface="Times New Roman" panose="02020603050405020304" pitchFamily="18" charset="0"/>
              </a:rPr>
              <a:t>Chỉ</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số</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thành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công</a:t>
            </a:r>
            <a:r>
              <a:rPr dirty="0">
                <a:latin typeface="Times New Roman" panose="02020603050405020304" pitchFamily="18" charset="0"/>
                <a:cs typeface="Times New Roman" panose="02020603050405020304" pitchFamily="18" charset="0"/>
              </a:rPr>
              <a:t>: 100% EC2/S3 </a:t>
            </a:r>
            <a:r>
              <a:rPr dirty="0" err="1">
                <a:latin typeface="Times New Roman" panose="02020603050405020304" pitchFamily="18" charset="0"/>
                <a:cs typeface="Times New Roman" panose="02020603050405020304" pitchFamily="18" charset="0"/>
              </a:rPr>
              <a:t>gán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đúng</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thẻ</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Tích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hợp</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với</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báo</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cáo</a:t>
            </a:r>
            <a:r>
              <a:rPr dirty="0">
                <a:latin typeface="Times New Roman" panose="02020603050405020304" pitchFamily="18" charset="0"/>
                <a:cs typeface="Times New Roman" panose="02020603050405020304" pitchFamily="18" charset="0"/>
              </a:rPr>
              <a:t> chi </a:t>
            </a:r>
            <a:r>
              <a:rPr dirty="0" err="1">
                <a:latin typeface="Times New Roman" panose="02020603050405020304" pitchFamily="18" charset="0"/>
                <a:cs typeface="Times New Roman" panose="02020603050405020304" pitchFamily="18" charset="0"/>
              </a:rPr>
              <a:t>phí</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C01B7-069A-4B4A-8C35-9CC7B4327AE4}"/>
              </a:ext>
            </a:extLst>
          </p:cNvPr>
          <p:cNvSpPr>
            <a:spLocks noGrp="1"/>
          </p:cNvSpPr>
          <p:nvPr>
            <p:ph type="title"/>
          </p:nvPr>
        </p:nvSpPr>
        <p:spPr/>
        <p:txBody>
          <a:bodyPr>
            <a:normAutofit/>
          </a:bodyPr>
          <a:lstStyle/>
          <a:p>
            <a:r>
              <a:rPr lang="en-US" sz="2800" b="0" i="0" dirty="0">
                <a:effectLst/>
                <a:latin typeface="Times New Roman" panose="02020603050405020304" pitchFamily="18" charset="0"/>
                <a:cs typeface="Times New Roman" panose="02020603050405020304" pitchFamily="18" charset="0"/>
              </a:rPr>
              <a:t>Deployment plan </a:t>
            </a:r>
            <a:r>
              <a:rPr lang="en-US" sz="2800" b="0" i="0" dirty="0" err="1">
                <a:effectLst/>
                <a:latin typeface="Times New Roman" panose="02020603050405020304" pitchFamily="18" charset="0"/>
                <a:cs typeface="Times New Roman" panose="02020603050405020304" pitchFamily="18" charset="0"/>
              </a:rPr>
              <a:t>và</a:t>
            </a:r>
            <a:r>
              <a:rPr lang="en-US" sz="2800" b="0" i="0" dirty="0">
                <a:effectLst/>
                <a:latin typeface="Times New Roman" panose="02020603050405020304" pitchFamily="18" charset="0"/>
                <a:cs typeface="Times New Roman" panose="02020603050405020304" pitchFamily="18" charset="0"/>
              </a:rPr>
              <a:t> rollback procedures</a:t>
            </a:r>
          </a:p>
        </p:txBody>
      </p:sp>
      <p:sp>
        <p:nvSpPr>
          <p:cNvPr id="4" name="Rectangle 1">
            <a:extLst>
              <a:ext uri="{FF2B5EF4-FFF2-40B4-BE49-F238E27FC236}">
                <a16:creationId xmlns:a16="http://schemas.microsoft.com/office/drawing/2014/main" id="{391E5E89-A827-4BD3-B14C-D1FDAF60F9C9}"/>
              </a:ext>
            </a:extLst>
          </p:cNvPr>
          <p:cNvSpPr>
            <a:spLocks noGrp="1" noChangeArrowheads="1"/>
          </p:cNvSpPr>
          <p:nvPr>
            <p:ph idx="1"/>
          </p:nvPr>
        </p:nvSpPr>
        <p:spPr bwMode="auto">
          <a:xfrm>
            <a:off x="533399" y="1518368"/>
            <a:ext cx="7408333"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Chiến</a:t>
            </a: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lược</a:t>
            </a: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triển</a:t>
            </a: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khai</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Tách</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môi</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trường</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dev, staging, prod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Dùng</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feature flag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để</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kích</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hoạt</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tính</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năng</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mới</a:t>
            </a: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Áp</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dụng</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blue/green deployment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cho</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Lambda</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Kế</a:t>
            </a: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hoạch</a:t>
            </a: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hồi</a:t>
            </a: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phục</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Tự</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động</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rollback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khi</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log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báo</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lỗi</a:t>
            </a: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Lưu</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phiên</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bản</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code Lambda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cũ</a:t>
            </a: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Backup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dữ</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liệu</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tag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trong</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DynamoDB</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62303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6DB77-2234-4C83-AA76-3C42DF6535EE}"/>
              </a:ext>
            </a:extLst>
          </p:cNvPr>
          <p:cNvSpPr>
            <a:spLocks noGrp="1"/>
          </p:cNvSpPr>
          <p:nvPr>
            <p:ph type="title"/>
          </p:nvPr>
        </p:nvSpPr>
        <p:spPr/>
        <p:txBody>
          <a:bodyPr/>
          <a:lstStyle/>
          <a:p>
            <a:r>
              <a:rPr lang="en-US" dirty="0"/>
              <a:t>5. Timeline &amp; Milestones </a:t>
            </a:r>
          </a:p>
        </p:txBody>
      </p:sp>
      <p:sp>
        <p:nvSpPr>
          <p:cNvPr id="4" name="Rectangle 1">
            <a:extLst>
              <a:ext uri="{FF2B5EF4-FFF2-40B4-BE49-F238E27FC236}">
                <a16:creationId xmlns:a16="http://schemas.microsoft.com/office/drawing/2014/main" id="{494F8B50-BFF4-4A65-82A8-373F91BCC182}"/>
              </a:ext>
            </a:extLst>
          </p:cNvPr>
          <p:cNvSpPr>
            <a:spLocks noGrp="1" noChangeArrowheads="1"/>
          </p:cNvSpPr>
          <p:nvPr>
            <p:ph idx="1"/>
          </p:nvPr>
        </p:nvSpPr>
        <p:spPr bwMode="auto">
          <a:xfrm>
            <a:off x="579966" y="2767742"/>
            <a:ext cx="7984067"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None/>
              <a:tabLst/>
            </a:pPr>
            <a:r>
              <a:rPr lang="en-US" sz="2800" dirty="0" err="1">
                <a:latin typeface="Times New Roman" panose="02020603050405020304" pitchFamily="18" charset="0"/>
                <a:cs typeface="Times New Roman" panose="02020603050405020304" pitchFamily="18" charset="0"/>
              </a:rPr>
              <a:t>Phân</a:t>
            </a:r>
            <a:r>
              <a:rPr lang="en-US" sz="2800" dirty="0">
                <a:latin typeface="Times New Roman" panose="02020603050405020304" pitchFamily="18" charset="0"/>
                <a:cs typeface="Times New Roman" panose="02020603050405020304" pitchFamily="18" charset="0"/>
              </a:rPr>
              <a:t> chia </a:t>
            </a:r>
            <a:r>
              <a:rPr lang="en-US" sz="2800" dirty="0" err="1">
                <a:latin typeface="Times New Roman" panose="02020603050405020304" pitchFamily="18" charset="0"/>
                <a:cs typeface="Times New Roman" panose="02020603050405020304" pitchFamily="18" charset="0"/>
              </a:rPr>
              <a:t>giai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đoạn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cột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mốc</a:t>
            </a: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30155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2AE40DC5-AD8A-4527-ACE1-488899E561C2}"/>
              </a:ext>
            </a:extLst>
          </p:cNvPr>
          <p:cNvGraphicFramePr>
            <a:graphicFrameLocks noGrp="1"/>
          </p:cNvGraphicFramePr>
          <p:nvPr>
            <p:ph idx="1"/>
            <p:extLst>
              <p:ext uri="{D42A27DB-BD31-4B8C-83A1-F6EECF244321}">
                <p14:modId xmlns:p14="http://schemas.microsoft.com/office/powerpoint/2010/main" val="3682191488"/>
              </p:ext>
            </p:extLst>
          </p:nvPr>
        </p:nvGraphicFramePr>
        <p:xfrm>
          <a:off x="389467" y="245533"/>
          <a:ext cx="8542868" cy="6589480"/>
        </p:xfrm>
        <a:graphic>
          <a:graphicData uri="http://schemas.openxmlformats.org/drawingml/2006/table">
            <a:tbl>
              <a:tblPr firstRow="1" bandRow="1">
                <a:tableStyleId>{5C22544A-7EE6-4342-B048-85BDC9FD1C3A}</a:tableStyleId>
              </a:tblPr>
              <a:tblGrid>
                <a:gridCol w="2135717">
                  <a:extLst>
                    <a:ext uri="{9D8B030D-6E8A-4147-A177-3AD203B41FA5}">
                      <a16:colId xmlns:a16="http://schemas.microsoft.com/office/drawing/2014/main" val="3380157462"/>
                    </a:ext>
                  </a:extLst>
                </a:gridCol>
                <a:gridCol w="2135717">
                  <a:extLst>
                    <a:ext uri="{9D8B030D-6E8A-4147-A177-3AD203B41FA5}">
                      <a16:colId xmlns:a16="http://schemas.microsoft.com/office/drawing/2014/main" val="2152888432"/>
                    </a:ext>
                  </a:extLst>
                </a:gridCol>
                <a:gridCol w="2135717">
                  <a:extLst>
                    <a:ext uri="{9D8B030D-6E8A-4147-A177-3AD203B41FA5}">
                      <a16:colId xmlns:a16="http://schemas.microsoft.com/office/drawing/2014/main" val="350328881"/>
                    </a:ext>
                  </a:extLst>
                </a:gridCol>
                <a:gridCol w="2135717">
                  <a:extLst>
                    <a:ext uri="{9D8B030D-6E8A-4147-A177-3AD203B41FA5}">
                      <a16:colId xmlns:a16="http://schemas.microsoft.com/office/drawing/2014/main" val="2970026720"/>
                    </a:ext>
                  </a:extLst>
                </a:gridCol>
              </a:tblGrid>
              <a:tr h="617023">
                <a:tc>
                  <a:txBody>
                    <a:bodyPr/>
                    <a:lstStyle/>
                    <a:p>
                      <a:r>
                        <a:rPr lang="en-US" b="1" dirty="0" err="1"/>
                        <a:t>Giai</a:t>
                      </a:r>
                      <a:r>
                        <a:rPr lang="en-US" b="1" dirty="0"/>
                        <a:t> </a:t>
                      </a:r>
                      <a:r>
                        <a:rPr lang="en-US" b="1" dirty="0" err="1"/>
                        <a:t>đoạn</a:t>
                      </a:r>
                      <a:endParaRPr lang="en-US" dirty="0"/>
                    </a:p>
                  </a:txBody>
                  <a:tcPr anchor="ctr"/>
                </a:tc>
                <a:tc>
                  <a:txBody>
                    <a:bodyPr/>
                    <a:lstStyle/>
                    <a:p>
                      <a:r>
                        <a:rPr lang="en-US" b="1"/>
                        <a:t>Thời gian</a:t>
                      </a:r>
                      <a:endParaRPr lang="en-US"/>
                    </a:p>
                  </a:txBody>
                  <a:tcPr anchor="ctr"/>
                </a:tc>
                <a:tc>
                  <a:txBody>
                    <a:bodyPr/>
                    <a:lstStyle/>
                    <a:p>
                      <a:r>
                        <a:rPr lang="en-US" b="1"/>
                        <a:t>Mục tiêu chính</a:t>
                      </a:r>
                      <a:endParaRPr lang="en-US"/>
                    </a:p>
                  </a:txBody>
                  <a:tcPr anchor="ctr"/>
                </a:tc>
                <a:tc>
                  <a:txBody>
                    <a:bodyPr/>
                    <a:lstStyle/>
                    <a:p>
                      <a:r>
                        <a:rPr lang="en-US" b="1"/>
                        <a:t>Kết quả mong đợi (Milestone)</a:t>
                      </a:r>
                      <a:endParaRPr lang="en-US"/>
                    </a:p>
                  </a:txBody>
                  <a:tcPr anchor="ctr"/>
                </a:tc>
                <a:extLst>
                  <a:ext uri="{0D108BD9-81ED-4DB2-BD59-A6C34878D82A}">
                    <a16:rowId xmlns:a16="http://schemas.microsoft.com/office/drawing/2014/main" val="982861930"/>
                  </a:ext>
                </a:extLst>
              </a:tr>
              <a:tr h="881461">
                <a:tc>
                  <a:txBody>
                    <a:bodyPr/>
                    <a:lstStyle/>
                    <a:p>
                      <a:r>
                        <a:rPr lang="en-US" b="1"/>
                        <a:t>Giai đoạn 1: Thiết lập hạ tầng &amp; IAM</a:t>
                      </a:r>
                      <a:endParaRPr lang="en-US"/>
                    </a:p>
                  </a:txBody>
                  <a:tcPr anchor="ctr"/>
                </a:tc>
                <a:tc>
                  <a:txBody>
                    <a:bodyPr/>
                    <a:lstStyle/>
                    <a:p>
                      <a:r>
                        <a:rPr lang="en-US"/>
                        <a:t>28–29/06/2025</a:t>
                      </a:r>
                    </a:p>
                  </a:txBody>
                  <a:tcPr anchor="ctr"/>
                </a:tc>
                <a:tc>
                  <a:txBody>
                    <a:bodyPr/>
                    <a:lstStyle/>
                    <a:p>
                      <a:r>
                        <a:rPr lang="en-US"/>
                        <a:t>Tạo IAM Role, CloudTrail, S3, DynamoDB</a:t>
                      </a:r>
                    </a:p>
                  </a:txBody>
                  <a:tcPr anchor="ctr"/>
                </a:tc>
                <a:tc>
                  <a:txBody>
                    <a:bodyPr/>
                    <a:lstStyle/>
                    <a:p>
                      <a:r>
                        <a:rPr lang="vi-VN"/>
                        <a:t>Môi trường triển khai hoàn chỉnh</a:t>
                      </a:r>
                    </a:p>
                  </a:txBody>
                  <a:tcPr anchor="ctr"/>
                </a:tc>
                <a:extLst>
                  <a:ext uri="{0D108BD9-81ED-4DB2-BD59-A6C34878D82A}">
                    <a16:rowId xmlns:a16="http://schemas.microsoft.com/office/drawing/2014/main" val="1196976433"/>
                  </a:ext>
                </a:extLst>
              </a:tr>
              <a:tr h="1145900">
                <a:tc>
                  <a:txBody>
                    <a:bodyPr/>
                    <a:lstStyle/>
                    <a:p>
                      <a:r>
                        <a:rPr lang="en-US" b="1"/>
                        <a:t>Giai đoạn 2: Lambda &amp; EventBridge</a:t>
                      </a:r>
                      <a:endParaRPr lang="en-US"/>
                    </a:p>
                  </a:txBody>
                  <a:tcPr anchor="ctr"/>
                </a:tc>
                <a:tc>
                  <a:txBody>
                    <a:bodyPr/>
                    <a:lstStyle/>
                    <a:p>
                      <a:r>
                        <a:rPr lang="en-US"/>
                        <a:t>30/06–01/07/2025</a:t>
                      </a:r>
                    </a:p>
                  </a:txBody>
                  <a:tcPr anchor="ctr"/>
                </a:tc>
                <a:tc>
                  <a:txBody>
                    <a:bodyPr/>
                    <a:lstStyle/>
                    <a:p>
                      <a:r>
                        <a:rPr lang="en-US"/>
                        <a:t>Viết Lambda tự động tagging, tạo rule EventBridge EC2</a:t>
                      </a:r>
                    </a:p>
                  </a:txBody>
                  <a:tcPr anchor="ctr"/>
                </a:tc>
                <a:tc>
                  <a:txBody>
                    <a:bodyPr/>
                    <a:lstStyle/>
                    <a:p>
                      <a:r>
                        <a:rPr lang="en-US"/>
                        <a:t>EC2 tạo mới tự động gán tag</a:t>
                      </a:r>
                    </a:p>
                  </a:txBody>
                  <a:tcPr anchor="ctr"/>
                </a:tc>
                <a:extLst>
                  <a:ext uri="{0D108BD9-81ED-4DB2-BD59-A6C34878D82A}">
                    <a16:rowId xmlns:a16="http://schemas.microsoft.com/office/drawing/2014/main" val="227715266"/>
                  </a:ext>
                </a:extLst>
              </a:tr>
              <a:tr h="881461">
                <a:tc>
                  <a:txBody>
                    <a:bodyPr/>
                    <a:lstStyle/>
                    <a:p>
                      <a:r>
                        <a:rPr lang="en-US" b="1"/>
                        <a:t>Giai đoạn 3: Giám sát &amp; Audit</a:t>
                      </a:r>
                      <a:endParaRPr lang="en-US"/>
                    </a:p>
                  </a:txBody>
                  <a:tcPr anchor="ctr"/>
                </a:tc>
                <a:tc>
                  <a:txBody>
                    <a:bodyPr/>
                    <a:lstStyle/>
                    <a:p>
                      <a:r>
                        <a:rPr lang="en-US"/>
                        <a:t>02–03/07/2025</a:t>
                      </a:r>
                    </a:p>
                  </a:txBody>
                  <a:tcPr anchor="ctr"/>
                </a:tc>
                <a:tc>
                  <a:txBody>
                    <a:bodyPr/>
                    <a:lstStyle/>
                    <a:p>
                      <a:r>
                        <a:rPr lang="en-US"/>
                        <a:t>Thiết lập AWS Config rule kiểm tra tag, SNS cảnh báo</a:t>
                      </a:r>
                    </a:p>
                  </a:txBody>
                  <a:tcPr anchor="ctr"/>
                </a:tc>
                <a:tc>
                  <a:txBody>
                    <a:bodyPr/>
                    <a:lstStyle/>
                    <a:p>
                      <a:r>
                        <a:rPr lang="en-US"/>
                        <a:t>Hệ thống phát hiện &amp; cảnh báo thiếu tag</a:t>
                      </a:r>
                    </a:p>
                  </a:txBody>
                  <a:tcPr anchor="ctr"/>
                </a:tc>
                <a:extLst>
                  <a:ext uri="{0D108BD9-81ED-4DB2-BD59-A6C34878D82A}">
                    <a16:rowId xmlns:a16="http://schemas.microsoft.com/office/drawing/2014/main" val="2031547169"/>
                  </a:ext>
                </a:extLst>
              </a:tr>
              <a:tr h="881461">
                <a:tc>
                  <a:txBody>
                    <a:bodyPr/>
                    <a:lstStyle/>
                    <a:p>
                      <a:r>
                        <a:rPr lang="en-US" b="1"/>
                        <a:t>Giai đoạn 4: Cost Allocation + Category</a:t>
                      </a:r>
                      <a:endParaRPr lang="en-US"/>
                    </a:p>
                  </a:txBody>
                  <a:tcPr anchor="ctr"/>
                </a:tc>
                <a:tc>
                  <a:txBody>
                    <a:bodyPr/>
                    <a:lstStyle/>
                    <a:p>
                      <a:r>
                        <a:rPr lang="en-US"/>
                        <a:t>04–05/07/2025</a:t>
                      </a:r>
                    </a:p>
                  </a:txBody>
                  <a:tcPr anchor="ctr"/>
                </a:tc>
                <a:tc>
                  <a:txBody>
                    <a:bodyPr/>
                    <a:lstStyle/>
                    <a:p>
                      <a:r>
                        <a:rPr lang="en-US"/>
                        <a:t>Tạo Cost Allocation Tags và Cost Categories</a:t>
                      </a:r>
                    </a:p>
                  </a:txBody>
                  <a:tcPr anchor="ctr"/>
                </a:tc>
                <a:tc>
                  <a:txBody>
                    <a:bodyPr/>
                    <a:lstStyle/>
                    <a:p>
                      <a:r>
                        <a:rPr lang="en-US"/>
                        <a:t>Tag xuất hiện trong báo cáo chi phí</a:t>
                      </a:r>
                    </a:p>
                  </a:txBody>
                  <a:tcPr anchor="ctr"/>
                </a:tc>
                <a:extLst>
                  <a:ext uri="{0D108BD9-81ED-4DB2-BD59-A6C34878D82A}">
                    <a16:rowId xmlns:a16="http://schemas.microsoft.com/office/drawing/2014/main" val="2747479952"/>
                  </a:ext>
                </a:extLst>
              </a:tr>
              <a:tr h="881461">
                <a:tc>
                  <a:txBody>
                    <a:bodyPr/>
                    <a:lstStyle/>
                    <a:p>
                      <a:r>
                        <a:rPr lang="en-US" b="1"/>
                        <a:t>Giai đoạn 5: Testing &amp; Dashboard</a:t>
                      </a:r>
                      <a:endParaRPr lang="en-US"/>
                    </a:p>
                  </a:txBody>
                  <a:tcPr anchor="ctr"/>
                </a:tc>
                <a:tc>
                  <a:txBody>
                    <a:bodyPr/>
                    <a:lstStyle/>
                    <a:p>
                      <a:r>
                        <a:rPr lang="en-US"/>
                        <a:t>06–07/07/2025</a:t>
                      </a:r>
                    </a:p>
                  </a:txBody>
                  <a:tcPr anchor="ctr"/>
                </a:tc>
                <a:tc>
                  <a:txBody>
                    <a:bodyPr/>
                    <a:lstStyle/>
                    <a:p>
                      <a:r>
                        <a:rPr lang="en-US"/>
                        <a:t>Test các tình huống EC2 thiếu tag, kiểm tra báo cáo</a:t>
                      </a:r>
                    </a:p>
                  </a:txBody>
                  <a:tcPr anchor="ctr"/>
                </a:tc>
                <a:tc>
                  <a:txBody>
                    <a:bodyPr/>
                    <a:lstStyle/>
                    <a:p>
                      <a:r>
                        <a:rPr lang="en-US"/>
                        <a:t>Dashboard hiển thị phân bổ chi phí chính xác</a:t>
                      </a:r>
                    </a:p>
                  </a:txBody>
                  <a:tcPr anchor="ctr"/>
                </a:tc>
                <a:extLst>
                  <a:ext uri="{0D108BD9-81ED-4DB2-BD59-A6C34878D82A}">
                    <a16:rowId xmlns:a16="http://schemas.microsoft.com/office/drawing/2014/main" val="3869188570"/>
                  </a:ext>
                </a:extLst>
              </a:tr>
              <a:tr h="1145900">
                <a:tc>
                  <a:txBody>
                    <a:bodyPr/>
                    <a:lstStyle/>
                    <a:p>
                      <a:r>
                        <a:rPr lang="en-US" b="1"/>
                        <a:t>Giai đoạn 6: Tổng hợp báo cáo &amp; đào tạo</a:t>
                      </a:r>
                      <a:endParaRPr lang="en-US"/>
                    </a:p>
                  </a:txBody>
                  <a:tcPr anchor="ctr"/>
                </a:tc>
                <a:tc>
                  <a:txBody>
                    <a:bodyPr/>
                    <a:lstStyle/>
                    <a:p>
                      <a:r>
                        <a:rPr lang="en-US"/>
                        <a:t>08–11/07/2025</a:t>
                      </a:r>
                    </a:p>
                  </a:txBody>
                  <a:tcPr anchor="ctr"/>
                </a:tc>
                <a:tc>
                  <a:txBody>
                    <a:bodyPr/>
                    <a:lstStyle/>
                    <a:p>
                      <a:r>
                        <a:rPr lang="vi-VN"/>
                        <a:t>Viết hướng dẫn, training user, tạo bản trình bày</a:t>
                      </a:r>
                    </a:p>
                  </a:txBody>
                  <a:tcPr anchor="ctr"/>
                </a:tc>
                <a:tc>
                  <a:txBody>
                    <a:bodyPr/>
                    <a:lstStyle/>
                    <a:p>
                      <a:r>
                        <a:rPr lang="en-US" dirty="0"/>
                        <a:t>Proposal &amp; dashboard </a:t>
                      </a:r>
                      <a:r>
                        <a:rPr lang="en-US" dirty="0" err="1"/>
                        <a:t>hoàn</a:t>
                      </a:r>
                      <a:r>
                        <a:rPr lang="en-US" dirty="0"/>
                        <a:t> </a:t>
                      </a:r>
                      <a:r>
                        <a:rPr lang="en-US" dirty="0" err="1"/>
                        <a:t>chỉnh</a:t>
                      </a:r>
                      <a:endParaRPr lang="en-US" dirty="0"/>
                    </a:p>
                  </a:txBody>
                  <a:tcPr anchor="ctr"/>
                </a:tc>
                <a:extLst>
                  <a:ext uri="{0D108BD9-81ED-4DB2-BD59-A6C34878D82A}">
                    <a16:rowId xmlns:a16="http://schemas.microsoft.com/office/drawing/2014/main" val="3926497968"/>
                  </a:ext>
                </a:extLst>
              </a:tr>
            </a:tbl>
          </a:graphicData>
        </a:graphic>
      </p:graphicFrame>
    </p:spTree>
    <p:extLst>
      <p:ext uri="{BB962C8B-B14F-4D97-AF65-F5344CB8AC3E}">
        <p14:creationId xmlns:p14="http://schemas.microsoft.com/office/powerpoint/2010/main" val="25098300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B55B3-F57E-4FDB-96C1-DC058F4360DE}"/>
              </a:ext>
            </a:extLst>
          </p:cNvPr>
          <p:cNvSpPr>
            <a:spLocks noGrp="1"/>
          </p:cNvSpPr>
          <p:nvPr>
            <p:ph type="title"/>
          </p:nvPr>
        </p:nvSpPr>
        <p:spPr>
          <a:xfrm>
            <a:off x="457200" y="274638"/>
            <a:ext cx="8229600" cy="817562"/>
          </a:xfrm>
        </p:spPr>
        <p:txBody>
          <a:bodyPr/>
          <a:lstStyle/>
          <a:p>
            <a:r>
              <a:rPr lang="en-US" dirty="0" err="1"/>
              <a:t>Cột</a:t>
            </a:r>
            <a:r>
              <a:rPr lang="en-US" dirty="0"/>
              <a:t> </a:t>
            </a:r>
            <a:r>
              <a:rPr lang="en-US" dirty="0" err="1"/>
              <a:t>mốc</a:t>
            </a:r>
            <a:r>
              <a:rPr lang="en-US" dirty="0"/>
              <a:t> </a:t>
            </a:r>
            <a:r>
              <a:rPr lang="en-US" dirty="0" err="1"/>
              <a:t>quan</a:t>
            </a:r>
            <a:r>
              <a:rPr lang="en-US" dirty="0"/>
              <a:t> </a:t>
            </a:r>
            <a:r>
              <a:rPr lang="en-US" dirty="0" err="1"/>
              <a:t>trọng</a:t>
            </a:r>
            <a:r>
              <a:rPr lang="en-US" dirty="0"/>
              <a:t> (Milestones)</a:t>
            </a:r>
          </a:p>
        </p:txBody>
      </p:sp>
      <p:graphicFrame>
        <p:nvGraphicFramePr>
          <p:cNvPr id="4" name="Table 4">
            <a:extLst>
              <a:ext uri="{FF2B5EF4-FFF2-40B4-BE49-F238E27FC236}">
                <a16:creationId xmlns:a16="http://schemas.microsoft.com/office/drawing/2014/main" id="{50E1BA78-CEC5-4DB4-B8DC-9DCEAD2BBDE7}"/>
              </a:ext>
            </a:extLst>
          </p:cNvPr>
          <p:cNvGraphicFramePr>
            <a:graphicFrameLocks noGrp="1"/>
          </p:cNvGraphicFramePr>
          <p:nvPr>
            <p:extLst>
              <p:ext uri="{D42A27DB-BD31-4B8C-83A1-F6EECF244321}">
                <p14:modId xmlns:p14="http://schemas.microsoft.com/office/powerpoint/2010/main" val="2072797464"/>
              </p:ext>
            </p:extLst>
          </p:nvPr>
        </p:nvGraphicFramePr>
        <p:xfrm>
          <a:off x="1337733" y="1202267"/>
          <a:ext cx="6096000" cy="5034280"/>
        </p:xfrm>
        <a:graphic>
          <a:graphicData uri="http://schemas.openxmlformats.org/drawingml/2006/table">
            <a:tbl>
              <a:tblPr firstRow="1" bandRow="1">
                <a:tableStyleId>{5C22544A-7EE6-4342-B048-85BDC9FD1C3A}</a:tableStyleId>
              </a:tblPr>
              <a:tblGrid>
                <a:gridCol w="3149600">
                  <a:extLst>
                    <a:ext uri="{9D8B030D-6E8A-4147-A177-3AD203B41FA5}">
                      <a16:colId xmlns:a16="http://schemas.microsoft.com/office/drawing/2014/main" val="3230655694"/>
                    </a:ext>
                  </a:extLst>
                </a:gridCol>
                <a:gridCol w="2946400">
                  <a:extLst>
                    <a:ext uri="{9D8B030D-6E8A-4147-A177-3AD203B41FA5}">
                      <a16:colId xmlns:a16="http://schemas.microsoft.com/office/drawing/2014/main" val="2434756464"/>
                    </a:ext>
                  </a:extLst>
                </a:gridCol>
              </a:tblGrid>
              <a:tr h="370840">
                <a:tc>
                  <a:txBody>
                    <a:bodyPr/>
                    <a:lstStyle/>
                    <a:p>
                      <a:pPr algn="ctr"/>
                      <a:r>
                        <a:rPr lang="en-US" b="1" dirty="0" err="1"/>
                        <a:t>Mốc</a:t>
                      </a:r>
                      <a:r>
                        <a:rPr lang="en-US" b="1" dirty="0"/>
                        <a:t> </a:t>
                      </a:r>
                      <a:r>
                        <a:rPr lang="en-US" b="1" dirty="0" err="1"/>
                        <a:t>thời</a:t>
                      </a:r>
                      <a:r>
                        <a:rPr lang="en-US" b="1" dirty="0"/>
                        <a:t> </a:t>
                      </a:r>
                      <a:r>
                        <a:rPr lang="en-US" b="1" dirty="0" err="1"/>
                        <a:t>gian</a:t>
                      </a:r>
                      <a:endParaRPr lang="en-US" dirty="0"/>
                    </a:p>
                  </a:txBody>
                  <a:tcPr anchor="ctr"/>
                </a:tc>
                <a:tc>
                  <a:txBody>
                    <a:bodyPr/>
                    <a:lstStyle/>
                    <a:p>
                      <a:r>
                        <a:rPr lang="en-US" b="1"/>
                        <a:t>Kết quả cụ thể</a:t>
                      </a:r>
                      <a:endParaRPr lang="en-US"/>
                    </a:p>
                  </a:txBody>
                  <a:tcPr anchor="ctr"/>
                </a:tc>
                <a:extLst>
                  <a:ext uri="{0D108BD9-81ED-4DB2-BD59-A6C34878D82A}">
                    <a16:rowId xmlns:a16="http://schemas.microsoft.com/office/drawing/2014/main" val="2733945842"/>
                  </a:ext>
                </a:extLst>
              </a:tr>
              <a:tr h="370840">
                <a:tc>
                  <a:txBody>
                    <a:bodyPr/>
                    <a:lstStyle/>
                    <a:p>
                      <a:pPr algn="ctr"/>
                      <a:r>
                        <a:rPr lang="en-US" b="1"/>
                        <a:t>29/06</a:t>
                      </a:r>
                      <a:endParaRPr lang="en-US"/>
                    </a:p>
                  </a:txBody>
                  <a:tcPr anchor="ctr"/>
                </a:tc>
                <a:tc>
                  <a:txBody>
                    <a:bodyPr/>
                    <a:lstStyle/>
                    <a:p>
                      <a:r>
                        <a:rPr lang="vi-VN"/>
                        <a:t>Đã sẵn sàng môi trường test (IAM, CloudTrail, S3, DynamoDB)</a:t>
                      </a:r>
                    </a:p>
                  </a:txBody>
                  <a:tcPr anchor="ctr"/>
                </a:tc>
                <a:extLst>
                  <a:ext uri="{0D108BD9-81ED-4DB2-BD59-A6C34878D82A}">
                    <a16:rowId xmlns:a16="http://schemas.microsoft.com/office/drawing/2014/main" val="865488792"/>
                  </a:ext>
                </a:extLst>
              </a:tr>
              <a:tr h="370840">
                <a:tc>
                  <a:txBody>
                    <a:bodyPr/>
                    <a:lstStyle/>
                    <a:p>
                      <a:pPr algn="ctr"/>
                      <a:r>
                        <a:rPr lang="en-US" b="1"/>
                        <a:t>01/07</a:t>
                      </a:r>
                      <a:endParaRPr lang="en-US"/>
                    </a:p>
                  </a:txBody>
                  <a:tcPr anchor="ctr"/>
                </a:tc>
                <a:tc>
                  <a:txBody>
                    <a:bodyPr/>
                    <a:lstStyle/>
                    <a:p>
                      <a:r>
                        <a:rPr lang="en-US"/>
                        <a:t>Lambda + EventBridge hoạt động tagging EC2 thành công</a:t>
                      </a:r>
                    </a:p>
                  </a:txBody>
                  <a:tcPr anchor="ctr"/>
                </a:tc>
                <a:extLst>
                  <a:ext uri="{0D108BD9-81ED-4DB2-BD59-A6C34878D82A}">
                    <a16:rowId xmlns:a16="http://schemas.microsoft.com/office/drawing/2014/main" val="450548718"/>
                  </a:ext>
                </a:extLst>
              </a:tr>
              <a:tr h="370840">
                <a:tc>
                  <a:txBody>
                    <a:bodyPr/>
                    <a:lstStyle/>
                    <a:p>
                      <a:pPr algn="ctr"/>
                      <a:r>
                        <a:rPr lang="en-US" b="1"/>
                        <a:t>03/07</a:t>
                      </a:r>
                      <a:endParaRPr lang="en-US"/>
                    </a:p>
                  </a:txBody>
                  <a:tcPr anchor="ctr"/>
                </a:tc>
                <a:tc>
                  <a:txBody>
                    <a:bodyPr/>
                    <a:lstStyle/>
                    <a:p>
                      <a:r>
                        <a:rPr lang="en-US"/>
                        <a:t>Hệ thống cảnh báo non-compliant hoạt động (AWS Config + SNS)</a:t>
                      </a:r>
                    </a:p>
                  </a:txBody>
                  <a:tcPr anchor="ctr"/>
                </a:tc>
                <a:extLst>
                  <a:ext uri="{0D108BD9-81ED-4DB2-BD59-A6C34878D82A}">
                    <a16:rowId xmlns:a16="http://schemas.microsoft.com/office/drawing/2014/main" val="2525491990"/>
                  </a:ext>
                </a:extLst>
              </a:tr>
              <a:tr h="370840">
                <a:tc>
                  <a:txBody>
                    <a:bodyPr/>
                    <a:lstStyle/>
                    <a:p>
                      <a:pPr algn="ctr"/>
                      <a:r>
                        <a:rPr lang="en-US" b="1"/>
                        <a:t>05/07</a:t>
                      </a:r>
                      <a:endParaRPr lang="en-US"/>
                    </a:p>
                  </a:txBody>
                  <a:tcPr anchor="ctr"/>
                </a:tc>
                <a:tc>
                  <a:txBody>
                    <a:bodyPr/>
                    <a:lstStyle/>
                    <a:p>
                      <a:r>
                        <a:rPr lang="en-US"/>
                        <a:t>Các tag xuất hiện trong Cost Explorer → tạo được Cost Category</a:t>
                      </a:r>
                    </a:p>
                  </a:txBody>
                  <a:tcPr anchor="ctr"/>
                </a:tc>
                <a:extLst>
                  <a:ext uri="{0D108BD9-81ED-4DB2-BD59-A6C34878D82A}">
                    <a16:rowId xmlns:a16="http://schemas.microsoft.com/office/drawing/2014/main" val="2875178280"/>
                  </a:ext>
                </a:extLst>
              </a:tr>
              <a:tr h="370840">
                <a:tc>
                  <a:txBody>
                    <a:bodyPr/>
                    <a:lstStyle/>
                    <a:p>
                      <a:pPr algn="ctr"/>
                      <a:r>
                        <a:rPr lang="en-US" b="1"/>
                        <a:t>07/07</a:t>
                      </a:r>
                      <a:endParaRPr lang="en-US"/>
                    </a:p>
                  </a:txBody>
                  <a:tcPr anchor="ctr"/>
                </a:tc>
                <a:tc>
                  <a:txBody>
                    <a:bodyPr/>
                    <a:lstStyle/>
                    <a:p>
                      <a:r>
                        <a:rPr lang="en-US"/>
                        <a:t>Dashboard QuickSight phân tích chi phí theo tag</a:t>
                      </a:r>
                    </a:p>
                  </a:txBody>
                  <a:tcPr anchor="ctr"/>
                </a:tc>
                <a:extLst>
                  <a:ext uri="{0D108BD9-81ED-4DB2-BD59-A6C34878D82A}">
                    <a16:rowId xmlns:a16="http://schemas.microsoft.com/office/drawing/2014/main" val="468052733"/>
                  </a:ext>
                </a:extLst>
              </a:tr>
              <a:tr h="370840">
                <a:tc>
                  <a:txBody>
                    <a:bodyPr/>
                    <a:lstStyle/>
                    <a:p>
                      <a:pPr algn="ctr"/>
                      <a:r>
                        <a:rPr lang="en-US" b="1" dirty="0"/>
                        <a:t>11/07</a:t>
                      </a:r>
                      <a:endParaRPr lang="en-US" dirty="0"/>
                    </a:p>
                  </a:txBody>
                  <a:tcPr anchor="ctr"/>
                </a:tc>
                <a:tc>
                  <a:txBody>
                    <a:bodyPr/>
                    <a:lstStyle/>
                    <a:p>
                      <a:r>
                        <a:rPr lang="en-US" dirty="0"/>
                        <a:t>Proposal </a:t>
                      </a:r>
                      <a:r>
                        <a:rPr lang="en-US" dirty="0" err="1"/>
                        <a:t>đầy</a:t>
                      </a:r>
                      <a:r>
                        <a:rPr lang="en-US" dirty="0"/>
                        <a:t> </a:t>
                      </a:r>
                      <a:r>
                        <a:rPr lang="en-US" dirty="0" err="1"/>
                        <a:t>đủ</a:t>
                      </a:r>
                      <a:r>
                        <a:rPr lang="en-US" dirty="0"/>
                        <a:t>, </a:t>
                      </a:r>
                      <a:r>
                        <a:rPr lang="en-US" dirty="0" err="1"/>
                        <a:t>hoàn</a:t>
                      </a:r>
                      <a:r>
                        <a:rPr lang="en-US" dirty="0"/>
                        <a:t> </a:t>
                      </a:r>
                      <a:r>
                        <a:rPr lang="en-US" dirty="0" err="1"/>
                        <a:t>tất</a:t>
                      </a:r>
                      <a:r>
                        <a:rPr lang="en-US" dirty="0"/>
                        <a:t> </a:t>
                      </a:r>
                      <a:r>
                        <a:rPr lang="en-US" dirty="0" err="1"/>
                        <a:t>trình</a:t>
                      </a:r>
                      <a:r>
                        <a:rPr lang="en-US" dirty="0"/>
                        <a:t> </a:t>
                      </a:r>
                      <a:r>
                        <a:rPr lang="en-US" dirty="0" err="1"/>
                        <a:t>bày</a:t>
                      </a:r>
                      <a:r>
                        <a:rPr lang="en-US" dirty="0"/>
                        <a:t> </a:t>
                      </a:r>
                      <a:r>
                        <a:rPr lang="en-US" dirty="0" err="1"/>
                        <a:t>báo</a:t>
                      </a:r>
                      <a:r>
                        <a:rPr lang="en-US" dirty="0"/>
                        <a:t> </a:t>
                      </a:r>
                      <a:r>
                        <a:rPr lang="en-US" dirty="0" err="1"/>
                        <a:t>cáo</a:t>
                      </a:r>
                      <a:endParaRPr lang="en-US" dirty="0"/>
                    </a:p>
                  </a:txBody>
                  <a:tcPr anchor="ctr"/>
                </a:tc>
                <a:extLst>
                  <a:ext uri="{0D108BD9-81ED-4DB2-BD59-A6C34878D82A}">
                    <a16:rowId xmlns:a16="http://schemas.microsoft.com/office/drawing/2014/main" val="2725552142"/>
                  </a:ext>
                </a:extLst>
              </a:tr>
            </a:tbl>
          </a:graphicData>
        </a:graphic>
      </p:graphicFrame>
    </p:spTree>
    <p:extLst>
      <p:ext uri="{BB962C8B-B14F-4D97-AF65-F5344CB8AC3E}">
        <p14:creationId xmlns:p14="http://schemas.microsoft.com/office/powerpoint/2010/main" val="1232080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A579A-2D93-41B0-805F-D54F95796A10}"/>
              </a:ext>
            </a:extLst>
          </p:cNvPr>
          <p:cNvSpPr>
            <a:spLocks noGrp="1"/>
          </p:cNvSpPr>
          <p:nvPr>
            <p:ph type="title"/>
          </p:nvPr>
        </p:nvSpPr>
        <p:spPr/>
        <p:txBody>
          <a:bodyPr/>
          <a:lstStyle/>
          <a:p>
            <a:r>
              <a:rPr lang="en-US" dirty="0"/>
              <a:t>6. Budget Estimation (10%)</a:t>
            </a:r>
          </a:p>
        </p:txBody>
      </p:sp>
      <p:sp>
        <p:nvSpPr>
          <p:cNvPr id="3" name="Content Placeholder 2">
            <a:extLst>
              <a:ext uri="{FF2B5EF4-FFF2-40B4-BE49-F238E27FC236}">
                <a16:creationId xmlns:a16="http://schemas.microsoft.com/office/drawing/2014/main" id="{FFCAE42B-D66E-40E8-A446-6A04FB1CBA4A}"/>
              </a:ext>
            </a:extLst>
          </p:cNvPr>
          <p:cNvSpPr>
            <a:spLocks noGrp="1"/>
          </p:cNvSpPr>
          <p:nvPr>
            <p:ph idx="1"/>
          </p:nvPr>
        </p:nvSpPr>
        <p:spPr/>
        <p:txBody>
          <a:bodyPr/>
          <a:lstStyle/>
          <a:p>
            <a:pPr marL="0" indent="0">
              <a:buNone/>
            </a:pPr>
            <a:r>
              <a:rPr lang="vi-VN" b="1" dirty="0"/>
              <a:t>Mục tiêu:</a:t>
            </a:r>
          </a:p>
          <a:p>
            <a:pPr>
              <a:buFont typeface="Arial" panose="020B0604020202020204" pitchFamily="34" charset="0"/>
              <a:buChar char="•"/>
            </a:pPr>
            <a:r>
              <a:rPr lang="vi-VN" dirty="0"/>
              <a:t>Triển khai hệ thống tagging tự động trên môi trường thực hành AWS Free Tier hoặc sử dụng chi phí tối thiểu.</a:t>
            </a:r>
          </a:p>
          <a:p>
            <a:pPr>
              <a:buFont typeface="Arial" panose="020B0604020202020204" pitchFamily="34" charset="0"/>
              <a:buChar char="•"/>
            </a:pPr>
            <a:r>
              <a:rPr lang="vi-VN" dirty="0"/>
              <a:t>Ước lượng chi phí theo từng thành phần dịch vụ AWS, công cụ hỗ trợ và chi phí đào tạo cá nhân</a:t>
            </a:r>
          </a:p>
          <a:p>
            <a:endParaRPr lang="en-US" dirty="0"/>
          </a:p>
        </p:txBody>
      </p:sp>
    </p:spTree>
    <p:extLst>
      <p:ext uri="{BB962C8B-B14F-4D97-AF65-F5344CB8AC3E}">
        <p14:creationId xmlns:p14="http://schemas.microsoft.com/office/powerpoint/2010/main" val="26814472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22008-B3F2-4E57-A3C4-5164F57BB1B6}"/>
              </a:ext>
            </a:extLst>
          </p:cNvPr>
          <p:cNvSpPr>
            <a:spLocks noGrp="1"/>
          </p:cNvSpPr>
          <p:nvPr>
            <p:ph type="title"/>
          </p:nvPr>
        </p:nvSpPr>
        <p:spPr>
          <a:xfrm>
            <a:off x="1642533" y="1"/>
            <a:ext cx="5858934" cy="477838"/>
          </a:xfrm>
        </p:spPr>
        <p:txBody>
          <a:bodyPr>
            <a:noAutofit/>
          </a:bodyPr>
          <a:lstStyle/>
          <a:p>
            <a:r>
              <a:rPr lang="vi-VN" sz="2800" b="1" dirty="0"/>
              <a:t>Ước tính chi phí hạ tầng AWS</a:t>
            </a:r>
            <a:endParaRPr lang="en-US" sz="2800" b="1" dirty="0"/>
          </a:p>
        </p:txBody>
      </p:sp>
      <p:graphicFrame>
        <p:nvGraphicFramePr>
          <p:cNvPr id="4" name="Table 4">
            <a:extLst>
              <a:ext uri="{FF2B5EF4-FFF2-40B4-BE49-F238E27FC236}">
                <a16:creationId xmlns:a16="http://schemas.microsoft.com/office/drawing/2014/main" id="{C9DCFA03-A91A-47A5-BDB9-4D8E2F524643}"/>
              </a:ext>
            </a:extLst>
          </p:cNvPr>
          <p:cNvGraphicFramePr>
            <a:graphicFrameLocks noGrp="1"/>
          </p:cNvGraphicFramePr>
          <p:nvPr>
            <p:ph idx="1"/>
            <p:extLst>
              <p:ext uri="{D42A27DB-BD31-4B8C-83A1-F6EECF244321}">
                <p14:modId xmlns:p14="http://schemas.microsoft.com/office/powerpoint/2010/main" val="2686426019"/>
              </p:ext>
            </p:extLst>
          </p:nvPr>
        </p:nvGraphicFramePr>
        <p:xfrm>
          <a:off x="457200" y="477839"/>
          <a:ext cx="8229600" cy="6309360"/>
        </p:xfrm>
        <a:graphic>
          <a:graphicData uri="http://schemas.openxmlformats.org/drawingml/2006/table">
            <a:tbl>
              <a:tblPr firstRow="1" bandRow="1">
                <a:tableStyleId>{5C22544A-7EE6-4342-B048-85BDC9FD1C3A}</a:tableStyleId>
              </a:tblPr>
              <a:tblGrid>
                <a:gridCol w="1645920">
                  <a:extLst>
                    <a:ext uri="{9D8B030D-6E8A-4147-A177-3AD203B41FA5}">
                      <a16:colId xmlns:a16="http://schemas.microsoft.com/office/drawing/2014/main" val="463941141"/>
                    </a:ext>
                  </a:extLst>
                </a:gridCol>
                <a:gridCol w="1645920">
                  <a:extLst>
                    <a:ext uri="{9D8B030D-6E8A-4147-A177-3AD203B41FA5}">
                      <a16:colId xmlns:a16="http://schemas.microsoft.com/office/drawing/2014/main" val="3369428855"/>
                    </a:ext>
                  </a:extLst>
                </a:gridCol>
                <a:gridCol w="1645920">
                  <a:extLst>
                    <a:ext uri="{9D8B030D-6E8A-4147-A177-3AD203B41FA5}">
                      <a16:colId xmlns:a16="http://schemas.microsoft.com/office/drawing/2014/main" val="2332640372"/>
                    </a:ext>
                  </a:extLst>
                </a:gridCol>
                <a:gridCol w="1645920">
                  <a:extLst>
                    <a:ext uri="{9D8B030D-6E8A-4147-A177-3AD203B41FA5}">
                      <a16:colId xmlns:a16="http://schemas.microsoft.com/office/drawing/2014/main" val="2659770538"/>
                    </a:ext>
                  </a:extLst>
                </a:gridCol>
                <a:gridCol w="1645920">
                  <a:extLst>
                    <a:ext uri="{9D8B030D-6E8A-4147-A177-3AD203B41FA5}">
                      <a16:colId xmlns:a16="http://schemas.microsoft.com/office/drawing/2014/main" val="2647339546"/>
                    </a:ext>
                  </a:extLst>
                </a:gridCol>
              </a:tblGrid>
              <a:tr h="370840">
                <a:tc>
                  <a:txBody>
                    <a:bodyPr/>
                    <a:lstStyle/>
                    <a:p>
                      <a:r>
                        <a:rPr lang="en-US" dirty="0" err="1"/>
                        <a:t>Dịch</a:t>
                      </a:r>
                      <a:r>
                        <a:rPr lang="en-US" dirty="0"/>
                        <a:t> </a:t>
                      </a:r>
                      <a:r>
                        <a:rPr lang="en-US" dirty="0" err="1"/>
                        <a:t>vụ</a:t>
                      </a:r>
                      <a:endParaRPr lang="en-US" dirty="0"/>
                    </a:p>
                  </a:txBody>
                  <a:tcPr anchor="ctr"/>
                </a:tc>
                <a:tc>
                  <a:txBody>
                    <a:bodyPr/>
                    <a:lstStyle/>
                    <a:p>
                      <a:r>
                        <a:rPr lang="vi-VN"/>
                        <a:t>Số lượng</a:t>
                      </a:r>
                    </a:p>
                  </a:txBody>
                  <a:tcPr anchor="ctr"/>
                </a:tc>
                <a:tc>
                  <a:txBody>
                    <a:bodyPr/>
                    <a:lstStyle/>
                    <a:p>
                      <a:r>
                        <a:rPr lang="en-US"/>
                        <a:t>Thời gian</a:t>
                      </a:r>
                    </a:p>
                  </a:txBody>
                  <a:tcPr anchor="ctr"/>
                </a:tc>
                <a:tc>
                  <a:txBody>
                    <a:bodyPr/>
                    <a:lstStyle/>
                    <a:p>
                      <a:r>
                        <a:rPr lang="vi-VN"/>
                        <a:t>Ước tính chi phí</a:t>
                      </a:r>
                    </a:p>
                  </a:txBody>
                  <a:tcPr anchor="ctr"/>
                </a:tc>
                <a:tc>
                  <a:txBody>
                    <a:bodyPr/>
                    <a:lstStyle/>
                    <a:p>
                      <a:r>
                        <a:rPr lang="en-US"/>
                        <a:t>Ghi chú</a:t>
                      </a:r>
                    </a:p>
                  </a:txBody>
                  <a:tcPr anchor="ctr"/>
                </a:tc>
                <a:extLst>
                  <a:ext uri="{0D108BD9-81ED-4DB2-BD59-A6C34878D82A}">
                    <a16:rowId xmlns:a16="http://schemas.microsoft.com/office/drawing/2014/main" val="895349493"/>
                  </a:ext>
                </a:extLst>
              </a:tr>
              <a:tr h="370840">
                <a:tc>
                  <a:txBody>
                    <a:bodyPr/>
                    <a:lstStyle/>
                    <a:p>
                      <a:r>
                        <a:rPr lang="en-US" b="1"/>
                        <a:t>Lambda</a:t>
                      </a:r>
                      <a:endParaRPr lang="en-US"/>
                    </a:p>
                  </a:txBody>
                  <a:tcPr anchor="ctr"/>
                </a:tc>
                <a:tc>
                  <a:txBody>
                    <a:bodyPr/>
                    <a:lstStyle/>
                    <a:p>
                      <a:r>
                        <a:rPr lang="en-US"/>
                        <a:t>~200 invocations/ngày</a:t>
                      </a:r>
                    </a:p>
                  </a:txBody>
                  <a:tcPr anchor="ctr"/>
                </a:tc>
                <a:tc>
                  <a:txBody>
                    <a:bodyPr/>
                    <a:lstStyle/>
                    <a:p>
                      <a:r>
                        <a:rPr lang="en-US"/>
                        <a:t>14 ngày</a:t>
                      </a:r>
                    </a:p>
                  </a:txBody>
                  <a:tcPr anchor="ctr"/>
                </a:tc>
                <a:tc>
                  <a:txBody>
                    <a:bodyPr/>
                    <a:lstStyle/>
                    <a:p>
                      <a:r>
                        <a:rPr lang="en-US"/>
                        <a:t>$0.00</a:t>
                      </a:r>
                    </a:p>
                  </a:txBody>
                  <a:tcPr anchor="ctr"/>
                </a:tc>
                <a:tc>
                  <a:txBody>
                    <a:bodyPr/>
                    <a:lstStyle/>
                    <a:p>
                      <a:r>
                        <a:rPr lang="en-US"/>
                        <a:t>Free Tier: 1M invocations/month</a:t>
                      </a:r>
                    </a:p>
                  </a:txBody>
                  <a:tcPr anchor="ctr"/>
                </a:tc>
                <a:extLst>
                  <a:ext uri="{0D108BD9-81ED-4DB2-BD59-A6C34878D82A}">
                    <a16:rowId xmlns:a16="http://schemas.microsoft.com/office/drawing/2014/main" val="2482715488"/>
                  </a:ext>
                </a:extLst>
              </a:tr>
              <a:tr h="370840">
                <a:tc>
                  <a:txBody>
                    <a:bodyPr/>
                    <a:lstStyle/>
                    <a:p>
                      <a:r>
                        <a:rPr lang="en-US" b="1"/>
                        <a:t>EventBridge</a:t>
                      </a:r>
                      <a:endParaRPr lang="en-US"/>
                    </a:p>
                  </a:txBody>
                  <a:tcPr anchor="ctr"/>
                </a:tc>
                <a:tc>
                  <a:txBody>
                    <a:bodyPr/>
                    <a:lstStyle/>
                    <a:p>
                      <a:r>
                        <a:rPr lang="en-US"/>
                        <a:t>100 rule matches</a:t>
                      </a:r>
                    </a:p>
                  </a:txBody>
                  <a:tcPr anchor="ctr"/>
                </a:tc>
                <a:tc>
                  <a:txBody>
                    <a:bodyPr/>
                    <a:lstStyle/>
                    <a:p>
                      <a:r>
                        <a:rPr lang="en-US"/>
                        <a:t>14 ngày</a:t>
                      </a:r>
                    </a:p>
                  </a:txBody>
                  <a:tcPr anchor="ctr"/>
                </a:tc>
                <a:tc>
                  <a:txBody>
                    <a:bodyPr/>
                    <a:lstStyle/>
                    <a:p>
                      <a:r>
                        <a:rPr lang="en-US"/>
                        <a:t>$0.00</a:t>
                      </a:r>
                    </a:p>
                  </a:txBody>
                  <a:tcPr anchor="ctr"/>
                </a:tc>
                <a:tc>
                  <a:txBody>
                    <a:bodyPr/>
                    <a:lstStyle/>
                    <a:p>
                      <a:r>
                        <a:rPr lang="vi-VN"/>
                        <a:t>Free dưới 100K sự kiện</a:t>
                      </a:r>
                    </a:p>
                  </a:txBody>
                  <a:tcPr anchor="ctr"/>
                </a:tc>
                <a:extLst>
                  <a:ext uri="{0D108BD9-81ED-4DB2-BD59-A6C34878D82A}">
                    <a16:rowId xmlns:a16="http://schemas.microsoft.com/office/drawing/2014/main" val="1193634049"/>
                  </a:ext>
                </a:extLst>
              </a:tr>
              <a:tr h="370840">
                <a:tc>
                  <a:txBody>
                    <a:bodyPr/>
                    <a:lstStyle/>
                    <a:p>
                      <a:r>
                        <a:rPr lang="en-US" b="1"/>
                        <a:t>DynamoDB</a:t>
                      </a:r>
                      <a:endParaRPr lang="en-US"/>
                    </a:p>
                  </a:txBody>
                  <a:tcPr anchor="ctr"/>
                </a:tc>
                <a:tc>
                  <a:txBody>
                    <a:bodyPr/>
                    <a:lstStyle/>
                    <a:p>
                      <a:r>
                        <a:rPr lang="en-US"/>
                        <a:t>5MB data</a:t>
                      </a:r>
                    </a:p>
                  </a:txBody>
                  <a:tcPr anchor="ctr"/>
                </a:tc>
                <a:tc>
                  <a:txBody>
                    <a:bodyPr/>
                    <a:lstStyle/>
                    <a:p>
                      <a:r>
                        <a:rPr lang="en-US"/>
                        <a:t>14 ngày</a:t>
                      </a:r>
                    </a:p>
                  </a:txBody>
                  <a:tcPr anchor="ctr"/>
                </a:tc>
                <a:tc>
                  <a:txBody>
                    <a:bodyPr/>
                    <a:lstStyle/>
                    <a:p>
                      <a:r>
                        <a:rPr lang="en-US"/>
                        <a:t>$0.00</a:t>
                      </a:r>
                    </a:p>
                  </a:txBody>
                  <a:tcPr anchor="ctr"/>
                </a:tc>
                <a:tc>
                  <a:txBody>
                    <a:bodyPr/>
                    <a:lstStyle/>
                    <a:p>
                      <a:r>
                        <a:rPr lang="en-US"/>
                        <a:t>Free Tier: 25 RCU/WCU</a:t>
                      </a:r>
                    </a:p>
                  </a:txBody>
                  <a:tcPr anchor="ctr"/>
                </a:tc>
                <a:extLst>
                  <a:ext uri="{0D108BD9-81ED-4DB2-BD59-A6C34878D82A}">
                    <a16:rowId xmlns:a16="http://schemas.microsoft.com/office/drawing/2014/main" val="4147950399"/>
                  </a:ext>
                </a:extLst>
              </a:tr>
              <a:tr h="370840">
                <a:tc>
                  <a:txBody>
                    <a:bodyPr/>
                    <a:lstStyle/>
                    <a:p>
                      <a:r>
                        <a:rPr lang="en-US" b="1"/>
                        <a:t>S3 (Logs + Cost Usage)</a:t>
                      </a:r>
                      <a:endParaRPr lang="en-US"/>
                    </a:p>
                  </a:txBody>
                  <a:tcPr anchor="ctr"/>
                </a:tc>
                <a:tc>
                  <a:txBody>
                    <a:bodyPr/>
                    <a:lstStyle/>
                    <a:p>
                      <a:r>
                        <a:rPr lang="en-US"/>
                        <a:t>~1GB</a:t>
                      </a:r>
                    </a:p>
                  </a:txBody>
                  <a:tcPr anchor="ctr"/>
                </a:tc>
                <a:tc>
                  <a:txBody>
                    <a:bodyPr/>
                    <a:lstStyle/>
                    <a:p>
                      <a:r>
                        <a:rPr lang="en-US"/>
                        <a:t>14 ngày</a:t>
                      </a:r>
                    </a:p>
                  </a:txBody>
                  <a:tcPr anchor="ctr"/>
                </a:tc>
                <a:tc>
                  <a:txBody>
                    <a:bodyPr/>
                    <a:lstStyle/>
                    <a:p>
                      <a:r>
                        <a:rPr lang="en-US"/>
                        <a:t>$0.02</a:t>
                      </a:r>
                    </a:p>
                  </a:txBody>
                  <a:tcPr anchor="ctr"/>
                </a:tc>
                <a:tc>
                  <a:txBody>
                    <a:bodyPr/>
                    <a:lstStyle/>
                    <a:p>
                      <a:r>
                        <a:rPr lang="en-US"/>
                        <a:t>$0.023/GB tháng</a:t>
                      </a:r>
                    </a:p>
                  </a:txBody>
                  <a:tcPr anchor="ctr"/>
                </a:tc>
                <a:extLst>
                  <a:ext uri="{0D108BD9-81ED-4DB2-BD59-A6C34878D82A}">
                    <a16:rowId xmlns:a16="http://schemas.microsoft.com/office/drawing/2014/main" val="2257414785"/>
                  </a:ext>
                </a:extLst>
              </a:tr>
              <a:tr h="370840">
                <a:tc>
                  <a:txBody>
                    <a:bodyPr/>
                    <a:lstStyle/>
                    <a:p>
                      <a:r>
                        <a:rPr lang="en-US" b="1"/>
                        <a:t>CloudWatch Logs</a:t>
                      </a:r>
                      <a:endParaRPr lang="en-US"/>
                    </a:p>
                  </a:txBody>
                  <a:tcPr anchor="ctr"/>
                </a:tc>
                <a:tc>
                  <a:txBody>
                    <a:bodyPr/>
                    <a:lstStyle/>
                    <a:p>
                      <a:r>
                        <a:rPr lang="en-US"/>
                        <a:t>~300MB</a:t>
                      </a:r>
                    </a:p>
                  </a:txBody>
                  <a:tcPr anchor="ctr"/>
                </a:tc>
                <a:tc>
                  <a:txBody>
                    <a:bodyPr/>
                    <a:lstStyle/>
                    <a:p>
                      <a:r>
                        <a:rPr lang="en-US"/>
                        <a:t>14 ngày</a:t>
                      </a:r>
                    </a:p>
                  </a:txBody>
                  <a:tcPr anchor="ctr"/>
                </a:tc>
                <a:tc>
                  <a:txBody>
                    <a:bodyPr/>
                    <a:lstStyle/>
                    <a:p>
                      <a:r>
                        <a:rPr lang="en-US"/>
                        <a:t>$0.05</a:t>
                      </a:r>
                    </a:p>
                  </a:txBody>
                  <a:tcPr anchor="ctr"/>
                </a:tc>
                <a:tc>
                  <a:txBody>
                    <a:bodyPr/>
                    <a:lstStyle/>
                    <a:p>
                      <a:r>
                        <a:rPr lang="en-US"/>
                        <a:t>~$0.03/GB + request</a:t>
                      </a:r>
                    </a:p>
                  </a:txBody>
                  <a:tcPr anchor="ctr"/>
                </a:tc>
                <a:extLst>
                  <a:ext uri="{0D108BD9-81ED-4DB2-BD59-A6C34878D82A}">
                    <a16:rowId xmlns:a16="http://schemas.microsoft.com/office/drawing/2014/main" val="3010144342"/>
                  </a:ext>
                </a:extLst>
              </a:tr>
              <a:tr h="370840">
                <a:tc>
                  <a:txBody>
                    <a:bodyPr/>
                    <a:lstStyle/>
                    <a:p>
                      <a:r>
                        <a:rPr lang="en-US" b="1"/>
                        <a:t>AWS Config</a:t>
                      </a:r>
                      <a:endParaRPr lang="en-US"/>
                    </a:p>
                  </a:txBody>
                  <a:tcPr anchor="ctr"/>
                </a:tc>
                <a:tc>
                  <a:txBody>
                    <a:bodyPr/>
                    <a:lstStyle/>
                    <a:p>
                      <a:r>
                        <a:rPr lang="en-US"/>
                        <a:t>15 resource evaluations</a:t>
                      </a:r>
                    </a:p>
                  </a:txBody>
                  <a:tcPr anchor="ctr"/>
                </a:tc>
                <a:tc>
                  <a:txBody>
                    <a:bodyPr/>
                    <a:lstStyle/>
                    <a:p>
                      <a:r>
                        <a:rPr lang="en-US"/>
                        <a:t>14 ngày</a:t>
                      </a:r>
                    </a:p>
                  </a:txBody>
                  <a:tcPr anchor="ctr"/>
                </a:tc>
                <a:tc>
                  <a:txBody>
                    <a:bodyPr/>
                    <a:lstStyle/>
                    <a:p>
                      <a:r>
                        <a:rPr lang="en-US"/>
                        <a:t>$0.15</a:t>
                      </a:r>
                    </a:p>
                  </a:txBody>
                  <a:tcPr anchor="ctr"/>
                </a:tc>
                <a:tc>
                  <a:txBody>
                    <a:bodyPr/>
                    <a:lstStyle/>
                    <a:p>
                      <a:r>
                        <a:rPr lang="en-US"/>
                        <a:t>~$0.003/resource</a:t>
                      </a:r>
                    </a:p>
                  </a:txBody>
                  <a:tcPr anchor="ctr"/>
                </a:tc>
                <a:extLst>
                  <a:ext uri="{0D108BD9-81ED-4DB2-BD59-A6C34878D82A}">
                    <a16:rowId xmlns:a16="http://schemas.microsoft.com/office/drawing/2014/main" val="2634888527"/>
                  </a:ext>
                </a:extLst>
              </a:tr>
              <a:tr h="370840">
                <a:tc>
                  <a:txBody>
                    <a:bodyPr/>
                    <a:lstStyle/>
                    <a:p>
                      <a:r>
                        <a:rPr lang="en-US" b="1"/>
                        <a:t>QuickSight (Reader Mode)</a:t>
                      </a:r>
                      <a:endParaRPr lang="en-US"/>
                    </a:p>
                  </a:txBody>
                  <a:tcPr anchor="ctr"/>
                </a:tc>
                <a:tc>
                  <a:txBody>
                    <a:bodyPr/>
                    <a:lstStyle/>
                    <a:p>
                      <a:r>
                        <a:rPr lang="en-US"/>
                        <a:t>1 user</a:t>
                      </a:r>
                    </a:p>
                  </a:txBody>
                  <a:tcPr anchor="ctr"/>
                </a:tc>
                <a:tc>
                  <a:txBody>
                    <a:bodyPr/>
                    <a:lstStyle/>
                    <a:p>
                      <a:r>
                        <a:rPr lang="en-US"/>
                        <a:t>7 ngày</a:t>
                      </a:r>
                    </a:p>
                  </a:txBody>
                  <a:tcPr anchor="ctr"/>
                </a:tc>
                <a:tc>
                  <a:txBody>
                    <a:bodyPr/>
                    <a:lstStyle/>
                    <a:p>
                      <a:r>
                        <a:rPr lang="en-US"/>
                        <a:t>$0.00</a:t>
                      </a:r>
                    </a:p>
                  </a:txBody>
                  <a:tcPr anchor="ctr"/>
                </a:tc>
                <a:tc>
                  <a:txBody>
                    <a:bodyPr/>
                    <a:lstStyle/>
                    <a:p>
                      <a:r>
                        <a:rPr lang="en-US"/>
                        <a:t>Trial hoặc Personal Reader</a:t>
                      </a:r>
                    </a:p>
                  </a:txBody>
                  <a:tcPr anchor="ctr"/>
                </a:tc>
                <a:extLst>
                  <a:ext uri="{0D108BD9-81ED-4DB2-BD59-A6C34878D82A}">
                    <a16:rowId xmlns:a16="http://schemas.microsoft.com/office/drawing/2014/main" val="1063125286"/>
                  </a:ext>
                </a:extLst>
              </a:tr>
              <a:tr h="370840">
                <a:tc>
                  <a:txBody>
                    <a:bodyPr/>
                    <a:lstStyle/>
                    <a:p>
                      <a:r>
                        <a:rPr lang="en-US" b="1"/>
                        <a:t>SNS (Cảnh báo compliance)</a:t>
                      </a:r>
                      <a:endParaRPr lang="en-US"/>
                    </a:p>
                  </a:txBody>
                  <a:tcPr anchor="ctr"/>
                </a:tc>
                <a:tc>
                  <a:txBody>
                    <a:bodyPr/>
                    <a:lstStyle/>
                    <a:p>
                      <a:r>
                        <a:rPr lang="en-US"/>
                        <a:t>~20 msg</a:t>
                      </a:r>
                    </a:p>
                  </a:txBody>
                  <a:tcPr anchor="ctr"/>
                </a:tc>
                <a:tc>
                  <a:txBody>
                    <a:bodyPr/>
                    <a:lstStyle/>
                    <a:p>
                      <a:r>
                        <a:rPr lang="en-US" dirty="0"/>
                        <a:t>14 </a:t>
                      </a:r>
                      <a:r>
                        <a:rPr lang="en-US" dirty="0" err="1"/>
                        <a:t>ngày</a:t>
                      </a:r>
                      <a:endParaRPr lang="en-US" dirty="0"/>
                    </a:p>
                  </a:txBody>
                  <a:tcPr anchor="ctr"/>
                </a:tc>
                <a:tc>
                  <a:txBody>
                    <a:bodyPr/>
                    <a:lstStyle/>
                    <a:p>
                      <a:r>
                        <a:rPr lang="en-US"/>
                        <a:t>$0.00</a:t>
                      </a:r>
                    </a:p>
                  </a:txBody>
                  <a:tcPr anchor="ctr"/>
                </a:tc>
                <a:tc>
                  <a:txBody>
                    <a:bodyPr/>
                    <a:lstStyle/>
                    <a:p>
                      <a:r>
                        <a:rPr lang="en-US" dirty="0"/>
                        <a:t>Free Tier: 100 SMS + 1K email</a:t>
                      </a:r>
                    </a:p>
                  </a:txBody>
                  <a:tcPr anchor="ctr"/>
                </a:tc>
                <a:extLst>
                  <a:ext uri="{0D108BD9-81ED-4DB2-BD59-A6C34878D82A}">
                    <a16:rowId xmlns:a16="http://schemas.microsoft.com/office/drawing/2014/main" val="2707320101"/>
                  </a:ext>
                </a:extLst>
              </a:tr>
            </a:tbl>
          </a:graphicData>
        </a:graphic>
      </p:graphicFrame>
    </p:spTree>
    <p:extLst>
      <p:ext uri="{BB962C8B-B14F-4D97-AF65-F5344CB8AC3E}">
        <p14:creationId xmlns:p14="http://schemas.microsoft.com/office/powerpoint/2010/main" val="2024315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A012F-3644-4E27-B44B-888A4DB7964E}"/>
              </a:ext>
            </a:extLst>
          </p:cNvPr>
          <p:cNvSpPr>
            <a:spLocks noGrp="1"/>
          </p:cNvSpPr>
          <p:nvPr>
            <p:ph type="title"/>
          </p:nvPr>
        </p:nvSpPr>
        <p:spPr/>
        <p:txBody>
          <a:bodyPr/>
          <a:lstStyle/>
          <a:p>
            <a:r>
              <a:rPr lang="en-US" dirty="0"/>
              <a:t>Chi </a:t>
            </a:r>
            <a:r>
              <a:rPr lang="en-US" dirty="0" err="1"/>
              <a:t>phí</a:t>
            </a:r>
            <a:r>
              <a:rPr lang="en-US" dirty="0"/>
              <a:t> </a:t>
            </a:r>
            <a:r>
              <a:rPr lang="en-US" dirty="0" err="1"/>
              <a:t>công</a:t>
            </a:r>
            <a:r>
              <a:rPr lang="en-US" dirty="0"/>
              <a:t> </a:t>
            </a:r>
            <a:r>
              <a:rPr lang="en-US" dirty="0" err="1"/>
              <a:t>cụ</a:t>
            </a:r>
            <a:r>
              <a:rPr lang="en-US" dirty="0"/>
              <a:t> </a:t>
            </a:r>
            <a:r>
              <a:rPr lang="en-US" dirty="0" err="1"/>
              <a:t>và</a:t>
            </a:r>
            <a:r>
              <a:rPr lang="en-US" dirty="0"/>
              <a:t> </a:t>
            </a:r>
            <a:r>
              <a:rPr lang="en-US" dirty="0" err="1"/>
              <a:t>tài</a:t>
            </a:r>
            <a:r>
              <a:rPr lang="en-US" dirty="0"/>
              <a:t> </a:t>
            </a:r>
            <a:r>
              <a:rPr lang="en-US" dirty="0" err="1"/>
              <a:t>liệu</a:t>
            </a:r>
            <a:r>
              <a:rPr lang="en-US" dirty="0"/>
              <a:t> </a:t>
            </a:r>
            <a:r>
              <a:rPr lang="en-US" dirty="0" err="1"/>
              <a:t>hỗ</a:t>
            </a:r>
            <a:r>
              <a:rPr lang="en-US" dirty="0"/>
              <a:t> </a:t>
            </a:r>
            <a:r>
              <a:rPr lang="en-US" dirty="0" err="1"/>
              <a:t>trợ</a:t>
            </a:r>
            <a:endParaRPr lang="en-US" dirty="0"/>
          </a:p>
        </p:txBody>
      </p:sp>
      <p:graphicFrame>
        <p:nvGraphicFramePr>
          <p:cNvPr id="4" name="Table 4">
            <a:extLst>
              <a:ext uri="{FF2B5EF4-FFF2-40B4-BE49-F238E27FC236}">
                <a16:creationId xmlns:a16="http://schemas.microsoft.com/office/drawing/2014/main" id="{EC434985-289B-4C1F-BEAF-BDBDCAB2D90E}"/>
              </a:ext>
            </a:extLst>
          </p:cNvPr>
          <p:cNvGraphicFramePr>
            <a:graphicFrameLocks noGrp="1"/>
          </p:cNvGraphicFramePr>
          <p:nvPr>
            <p:ph idx="1"/>
            <p:extLst>
              <p:ext uri="{D42A27DB-BD31-4B8C-83A1-F6EECF244321}">
                <p14:modId xmlns:p14="http://schemas.microsoft.com/office/powerpoint/2010/main" val="1310979093"/>
              </p:ext>
            </p:extLst>
          </p:nvPr>
        </p:nvGraphicFramePr>
        <p:xfrm>
          <a:off x="457200" y="2476500"/>
          <a:ext cx="8229600" cy="1752600"/>
        </p:xfrm>
        <a:graphic>
          <a:graphicData uri="http://schemas.openxmlformats.org/drawingml/2006/table">
            <a:tbl>
              <a:tblPr firstRow="1" bandRow="1">
                <a:tableStyleId>{5C22544A-7EE6-4342-B048-85BDC9FD1C3A}</a:tableStyleId>
              </a:tblPr>
              <a:tblGrid>
                <a:gridCol w="2870200">
                  <a:extLst>
                    <a:ext uri="{9D8B030D-6E8A-4147-A177-3AD203B41FA5}">
                      <a16:colId xmlns:a16="http://schemas.microsoft.com/office/drawing/2014/main" val="2925136415"/>
                    </a:ext>
                  </a:extLst>
                </a:gridCol>
                <a:gridCol w="2616200">
                  <a:extLst>
                    <a:ext uri="{9D8B030D-6E8A-4147-A177-3AD203B41FA5}">
                      <a16:colId xmlns:a16="http://schemas.microsoft.com/office/drawing/2014/main" val="1442960095"/>
                    </a:ext>
                  </a:extLst>
                </a:gridCol>
                <a:gridCol w="2743200">
                  <a:extLst>
                    <a:ext uri="{9D8B030D-6E8A-4147-A177-3AD203B41FA5}">
                      <a16:colId xmlns:a16="http://schemas.microsoft.com/office/drawing/2014/main" val="1492152808"/>
                    </a:ext>
                  </a:extLst>
                </a:gridCol>
              </a:tblGrid>
              <a:tr h="370840">
                <a:tc>
                  <a:txBody>
                    <a:bodyPr/>
                    <a:lstStyle/>
                    <a:p>
                      <a:r>
                        <a:rPr lang="en-US" dirty="0" err="1"/>
                        <a:t>Hạng</a:t>
                      </a:r>
                      <a:r>
                        <a:rPr lang="en-US" dirty="0"/>
                        <a:t> </a:t>
                      </a:r>
                      <a:r>
                        <a:rPr lang="en-US" dirty="0" err="1"/>
                        <a:t>mục</a:t>
                      </a:r>
                      <a:endParaRPr lang="en-US" dirty="0"/>
                    </a:p>
                  </a:txBody>
                  <a:tcPr anchor="ctr"/>
                </a:tc>
                <a:tc>
                  <a:txBody>
                    <a:bodyPr/>
                    <a:lstStyle/>
                    <a:p>
                      <a:r>
                        <a:rPr lang="en-US"/>
                        <a:t>Chi phí</a:t>
                      </a:r>
                    </a:p>
                  </a:txBody>
                  <a:tcPr anchor="ctr"/>
                </a:tc>
                <a:tc>
                  <a:txBody>
                    <a:bodyPr/>
                    <a:lstStyle/>
                    <a:p>
                      <a:r>
                        <a:rPr lang="en-US"/>
                        <a:t>Ghi chú</a:t>
                      </a:r>
                    </a:p>
                  </a:txBody>
                  <a:tcPr anchor="ctr"/>
                </a:tc>
                <a:extLst>
                  <a:ext uri="{0D108BD9-81ED-4DB2-BD59-A6C34878D82A}">
                    <a16:rowId xmlns:a16="http://schemas.microsoft.com/office/drawing/2014/main" val="280735562"/>
                  </a:ext>
                </a:extLst>
              </a:tr>
              <a:tr h="370840">
                <a:tc>
                  <a:txBody>
                    <a:bodyPr/>
                    <a:lstStyle/>
                    <a:p>
                      <a:r>
                        <a:rPr lang="en-US" dirty="0"/>
                        <a:t>Google Sheets (Worklog),</a:t>
                      </a:r>
                      <a:r>
                        <a:rPr lang="en-US" dirty="0" err="1"/>
                        <a:t>powerpoint,Hugo</a:t>
                      </a:r>
                      <a:endParaRPr lang="en-US" dirty="0"/>
                    </a:p>
                  </a:txBody>
                  <a:tcPr anchor="ctr"/>
                </a:tc>
                <a:tc>
                  <a:txBody>
                    <a:bodyPr/>
                    <a:lstStyle/>
                    <a:p>
                      <a:r>
                        <a:rPr lang="en-US" dirty="0"/>
                        <a:t>0đ</a:t>
                      </a:r>
                    </a:p>
                  </a:txBody>
                  <a:tcPr anchor="ctr"/>
                </a:tc>
                <a:tc>
                  <a:txBody>
                    <a:bodyPr/>
                    <a:lstStyle/>
                    <a:p>
                      <a:r>
                        <a:rPr lang="en-US" dirty="0" err="1"/>
                        <a:t>Miễn</a:t>
                      </a:r>
                      <a:r>
                        <a:rPr lang="en-US" dirty="0"/>
                        <a:t> </a:t>
                      </a:r>
                      <a:r>
                        <a:rPr lang="en-US" dirty="0" err="1"/>
                        <a:t>phí</a:t>
                      </a:r>
                      <a:endParaRPr lang="en-US" dirty="0"/>
                    </a:p>
                  </a:txBody>
                  <a:tcPr anchor="ctr"/>
                </a:tc>
                <a:extLst>
                  <a:ext uri="{0D108BD9-81ED-4DB2-BD59-A6C34878D82A}">
                    <a16:rowId xmlns:a16="http://schemas.microsoft.com/office/drawing/2014/main" val="286800269"/>
                  </a:ext>
                </a:extLst>
              </a:tr>
              <a:tr h="370840">
                <a:tc>
                  <a:txBody>
                    <a:bodyPr/>
                    <a:lstStyle/>
                    <a:p>
                      <a:r>
                        <a:rPr lang="en-US" dirty="0"/>
                        <a:t>Chat GPT</a:t>
                      </a:r>
                    </a:p>
                  </a:txBody>
                  <a:tcPr anchor="ctr"/>
                </a:tc>
                <a:tc>
                  <a:txBody>
                    <a:bodyPr/>
                    <a:lstStyle/>
                    <a:p>
                      <a:r>
                        <a:rPr lang="en-US" dirty="0"/>
                        <a:t>0đ</a:t>
                      </a:r>
                    </a:p>
                  </a:txBody>
                  <a:tcPr anchor="ct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err="1"/>
                        <a:t>Miễn</a:t>
                      </a:r>
                      <a:r>
                        <a:rPr lang="en-US" dirty="0"/>
                        <a:t> </a:t>
                      </a:r>
                      <a:r>
                        <a:rPr lang="en-US" dirty="0" err="1"/>
                        <a:t>phí</a:t>
                      </a:r>
                      <a:endParaRPr lang="en-US" dirty="0"/>
                    </a:p>
                  </a:txBody>
                  <a:tcPr anchor="ctr"/>
                </a:tc>
                <a:extLst>
                  <a:ext uri="{0D108BD9-81ED-4DB2-BD59-A6C34878D82A}">
                    <a16:rowId xmlns:a16="http://schemas.microsoft.com/office/drawing/2014/main" val="2656147529"/>
                  </a:ext>
                </a:extLst>
              </a:tr>
              <a:tr h="370840">
                <a:tc>
                  <a:txBody>
                    <a:bodyPr/>
                    <a:lstStyle/>
                    <a:p>
                      <a:r>
                        <a:rPr lang="en-US" dirty="0" err="1"/>
                        <a:t>Tài</a:t>
                      </a:r>
                      <a:r>
                        <a:rPr lang="en-US" dirty="0"/>
                        <a:t> </a:t>
                      </a:r>
                      <a:r>
                        <a:rPr lang="en-US" dirty="0" err="1"/>
                        <a:t>liệu</a:t>
                      </a:r>
                      <a:r>
                        <a:rPr lang="en-US" dirty="0"/>
                        <a:t> AWS Study Group</a:t>
                      </a:r>
                    </a:p>
                  </a:txBody>
                  <a:tcPr anchor="ctr"/>
                </a:tc>
                <a:tc>
                  <a:txBody>
                    <a:bodyPr/>
                    <a:lstStyle/>
                    <a:p>
                      <a:r>
                        <a:rPr lang="en-US" dirty="0"/>
                        <a:t>0đ</a:t>
                      </a:r>
                    </a:p>
                  </a:txBody>
                  <a:tcPr anchor="ctr"/>
                </a:tc>
                <a:tc>
                  <a:txBody>
                    <a:bodyPr/>
                    <a:lstStyle/>
                    <a:p>
                      <a:r>
                        <a:rPr lang="en-US" dirty="0"/>
                        <a:t>Free </a:t>
                      </a:r>
                      <a:r>
                        <a:rPr lang="en-US" dirty="0" err="1"/>
                        <a:t>tài</a:t>
                      </a:r>
                      <a:r>
                        <a:rPr lang="en-US" dirty="0"/>
                        <a:t> </a:t>
                      </a:r>
                      <a:r>
                        <a:rPr lang="en-US" dirty="0" err="1"/>
                        <a:t>liệu</a:t>
                      </a:r>
                      <a:r>
                        <a:rPr lang="en-US" dirty="0"/>
                        <a:t> </a:t>
                      </a:r>
                      <a:r>
                        <a:rPr lang="en-US" dirty="0" err="1"/>
                        <a:t>học</a:t>
                      </a:r>
                      <a:endParaRPr lang="en-US" dirty="0"/>
                    </a:p>
                  </a:txBody>
                  <a:tcPr anchor="ctr"/>
                </a:tc>
                <a:extLst>
                  <a:ext uri="{0D108BD9-81ED-4DB2-BD59-A6C34878D82A}">
                    <a16:rowId xmlns:a16="http://schemas.microsoft.com/office/drawing/2014/main" val="2867986602"/>
                  </a:ext>
                </a:extLst>
              </a:tr>
            </a:tbl>
          </a:graphicData>
        </a:graphic>
      </p:graphicFrame>
    </p:spTree>
    <p:extLst>
      <p:ext uri="{BB962C8B-B14F-4D97-AF65-F5344CB8AC3E}">
        <p14:creationId xmlns:p14="http://schemas.microsoft.com/office/powerpoint/2010/main" val="4245836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CC10A-6D22-4DF8-927D-996332A36E14}"/>
              </a:ext>
            </a:extLst>
          </p:cNvPr>
          <p:cNvSpPr>
            <a:spLocks noGrp="1"/>
          </p:cNvSpPr>
          <p:nvPr>
            <p:ph type="title"/>
          </p:nvPr>
        </p:nvSpPr>
        <p:spPr/>
        <p:txBody>
          <a:bodyPr/>
          <a:lstStyle/>
          <a:p>
            <a:r>
              <a:rPr lang="vi-VN" dirty="0"/>
              <a:t>Tổng kết đầu tư dự kiến</a:t>
            </a:r>
            <a:endParaRPr lang="en-US" dirty="0"/>
          </a:p>
        </p:txBody>
      </p:sp>
      <p:graphicFrame>
        <p:nvGraphicFramePr>
          <p:cNvPr id="4" name="Table 4">
            <a:extLst>
              <a:ext uri="{FF2B5EF4-FFF2-40B4-BE49-F238E27FC236}">
                <a16:creationId xmlns:a16="http://schemas.microsoft.com/office/drawing/2014/main" id="{A6A53837-B5FC-4D1B-892C-1B36D69B0375}"/>
              </a:ext>
            </a:extLst>
          </p:cNvPr>
          <p:cNvGraphicFramePr>
            <a:graphicFrameLocks noGrp="1"/>
          </p:cNvGraphicFramePr>
          <p:nvPr>
            <p:ph idx="1"/>
            <p:extLst>
              <p:ext uri="{D42A27DB-BD31-4B8C-83A1-F6EECF244321}">
                <p14:modId xmlns:p14="http://schemas.microsoft.com/office/powerpoint/2010/main" val="69998076"/>
              </p:ext>
            </p:extLst>
          </p:nvPr>
        </p:nvGraphicFramePr>
        <p:xfrm>
          <a:off x="457200" y="2455333"/>
          <a:ext cx="8229600" cy="148336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1541891822"/>
                    </a:ext>
                  </a:extLst>
                </a:gridCol>
                <a:gridCol w="4114800">
                  <a:extLst>
                    <a:ext uri="{9D8B030D-6E8A-4147-A177-3AD203B41FA5}">
                      <a16:colId xmlns:a16="http://schemas.microsoft.com/office/drawing/2014/main" val="258931506"/>
                    </a:ext>
                  </a:extLst>
                </a:gridCol>
              </a:tblGrid>
              <a:tr h="370840">
                <a:tc>
                  <a:txBody>
                    <a:bodyPr/>
                    <a:lstStyle/>
                    <a:p>
                      <a:r>
                        <a:rPr lang="en-US" dirty="0" err="1"/>
                        <a:t>Mục</a:t>
                      </a:r>
                      <a:endParaRPr lang="en-US" dirty="0"/>
                    </a:p>
                  </a:txBody>
                  <a:tcPr anchor="ctr"/>
                </a:tc>
                <a:tc>
                  <a:txBody>
                    <a:bodyPr/>
                    <a:lstStyle/>
                    <a:p>
                      <a:r>
                        <a:rPr lang="en-US"/>
                        <a:t>Chi phí</a:t>
                      </a:r>
                    </a:p>
                  </a:txBody>
                  <a:tcPr anchor="ctr"/>
                </a:tc>
                <a:extLst>
                  <a:ext uri="{0D108BD9-81ED-4DB2-BD59-A6C34878D82A}">
                    <a16:rowId xmlns:a16="http://schemas.microsoft.com/office/drawing/2014/main" val="1151320896"/>
                  </a:ext>
                </a:extLst>
              </a:tr>
              <a:tr h="370840">
                <a:tc>
                  <a:txBody>
                    <a:bodyPr/>
                    <a:lstStyle/>
                    <a:p>
                      <a:r>
                        <a:rPr lang="en-US" b="1"/>
                        <a:t>Chi phí dịch vụ AWS</a:t>
                      </a:r>
                      <a:endParaRPr lang="en-US"/>
                    </a:p>
                  </a:txBody>
                  <a:tcPr anchor="ctr"/>
                </a:tc>
                <a:tc>
                  <a:txBody>
                    <a:bodyPr/>
                    <a:lstStyle/>
                    <a:p>
                      <a:r>
                        <a:rPr lang="en-US"/>
                        <a:t>~$0.22–$0.30</a:t>
                      </a:r>
                    </a:p>
                  </a:txBody>
                  <a:tcPr anchor="ctr"/>
                </a:tc>
                <a:extLst>
                  <a:ext uri="{0D108BD9-81ED-4DB2-BD59-A6C34878D82A}">
                    <a16:rowId xmlns:a16="http://schemas.microsoft.com/office/drawing/2014/main" val="2939781308"/>
                  </a:ext>
                </a:extLst>
              </a:tr>
              <a:tr h="370840">
                <a:tc>
                  <a:txBody>
                    <a:bodyPr/>
                    <a:lstStyle/>
                    <a:p>
                      <a:r>
                        <a:rPr lang="en-US" b="1" dirty="0" err="1"/>
                        <a:t>Công</a:t>
                      </a:r>
                      <a:r>
                        <a:rPr lang="en-US" b="1" dirty="0"/>
                        <a:t> </a:t>
                      </a:r>
                      <a:r>
                        <a:rPr lang="en-US" b="1" dirty="0" err="1"/>
                        <a:t>cụ</a:t>
                      </a:r>
                      <a:r>
                        <a:rPr lang="en-US" b="1" dirty="0"/>
                        <a:t> + </a:t>
                      </a:r>
                      <a:r>
                        <a:rPr lang="en-US" b="1" dirty="0" err="1"/>
                        <a:t>học</a:t>
                      </a:r>
                      <a:r>
                        <a:rPr lang="en-US" b="1" dirty="0"/>
                        <a:t> </a:t>
                      </a:r>
                      <a:r>
                        <a:rPr lang="en-US" b="1" dirty="0" err="1"/>
                        <a:t>liệu</a:t>
                      </a:r>
                      <a:endParaRPr lang="en-US" dirty="0"/>
                    </a:p>
                  </a:txBody>
                  <a:tcPr anchor="ctr"/>
                </a:tc>
                <a:tc>
                  <a:txBody>
                    <a:bodyPr/>
                    <a:lstStyle/>
                    <a:p>
                      <a:r>
                        <a:rPr lang="en-US"/>
                        <a:t>$0</a:t>
                      </a:r>
                    </a:p>
                  </a:txBody>
                  <a:tcPr anchor="ctr"/>
                </a:tc>
                <a:extLst>
                  <a:ext uri="{0D108BD9-81ED-4DB2-BD59-A6C34878D82A}">
                    <a16:rowId xmlns:a16="http://schemas.microsoft.com/office/drawing/2014/main" val="3304147028"/>
                  </a:ext>
                </a:extLst>
              </a:tr>
              <a:tr h="370840">
                <a:tc>
                  <a:txBody>
                    <a:bodyPr/>
                    <a:lstStyle/>
                    <a:p>
                      <a:r>
                        <a:rPr lang="vi-VN" b="1" dirty="0"/>
                        <a:t>Tổng đầu tư thực tế</a:t>
                      </a:r>
                      <a:endParaRPr lang="vi-VN" dirty="0"/>
                    </a:p>
                  </a:txBody>
                  <a:tcPr anchor="ctr"/>
                </a:tc>
                <a:tc>
                  <a:txBody>
                    <a:bodyPr/>
                    <a:lstStyle/>
                    <a:p>
                      <a:r>
                        <a:rPr lang="en-US" b="1" dirty="0"/>
                        <a:t>&lt; $1.00</a:t>
                      </a:r>
                      <a:endParaRPr lang="en-US" dirty="0"/>
                    </a:p>
                  </a:txBody>
                  <a:tcPr anchor="ctr"/>
                </a:tc>
                <a:extLst>
                  <a:ext uri="{0D108BD9-81ED-4DB2-BD59-A6C34878D82A}">
                    <a16:rowId xmlns:a16="http://schemas.microsoft.com/office/drawing/2014/main" val="615797044"/>
                  </a:ext>
                </a:extLst>
              </a:tr>
            </a:tbl>
          </a:graphicData>
        </a:graphic>
      </p:graphicFrame>
    </p:spTree>
    <p:extLst>
      <p:ext uri="{BB962C8B-B14F-4D97-AF65-F5344CB8AC3E}">
        <p14:creationId xmlns:p14="http://schemas.microsoft.com/office/powerpoint/2010/main" val="2997831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0C74D-649E-41A9-86CB-B31A22AE2BFD}"/>
              </a:ext>
            </a:extLst>
          </p:cNvPr>
          <p:cNvSpPr>
            <a:spLocks noGrp="1"/>
          </p:cNvSpPr>
          <p:nvPr>
            <p:ph type="title"/>
          </p:nvPr>
        </p:nvSpPr>
        <p:spPr>
          <a:xfrm>
            <a:off x="457199" y="274638"/>
            <a:ext cx="8314267" cy="1143000"/>
          </a:xfrm>
        </p:spPr>
        <p:txBody>
          <a:bodyPr>
            <a:normAutofit fontScale="90000"/>
          </a:bodyPr>
          <a:lstStyle/>
          <a:p>
            <a:r>
              <a:rPr lang="vi-VN" dirty="0"/>
              <a:t>Chi phí hiệu quả đầu tư (Learning ROI)</a:t>
            </a:r>
            <a:endParaRPr lang="en-US" dirty="0"/>
          </a:p>
        </p:txBody>
      </p:sp>
      <p:graphicFrame>
        <p:nvGraphicFramePr>
          <p:cNvPr id="10" name="Content Placeholder 9">
            <a:extLst>
              <a:ext uri="{FF2B5EF4-FFF2-40B4-BE49-F238E27FC236}">
                <a16:creationId xmlns:a16="http://schemas.microsoft.com/office/drawing/2014/main" id="{B716A3A6-8021-4453-A667-FB9E711641BE}"/>
              </a:ext>
            </a:extLst>
          </p:cNvPr>
          <p:cNvGraphicFramePr>
            <a:graphicFrameLocks noGrp="1"/>
          </p:cNvGraphicFramePr>
          <p:nvPr>
            <p:ph idx="1"/>
            <p:extLst>
              <p:ext uri="{D42A27DB-BD31-4B8C-83A1-F6EECF244321}">
                <p14:modId xmlns:p14="http://schemas.microsoft.com/office/powerpoint/2010/main" val="1441643945"/>
              </p:ext>
            </p:extLst>
          </p:nvPr>
        </p:nvGraphicFramePr>
        <p:xfrm>
          <a:off x="457199" y="3052074"/>
          <a:ext cx="8229600" cy="365760"/>
        </p:xfrm>
        <a:graphic>
          <a:graphicData uri="http://schemas.openxmlformats.org/drawingml/2006/table">
            <a:tbl>
              <a:tblPr/>
              <a:tblGrid>
                <a:gridCol w="8229600">
                  <a:extLst>
                    <a:ext uri="{9D8B030D-6E8A-4147-A177-3AD203B41FA5}">
                      <a16:colId xmlns:a16="http://schemas.microsoft.com/office/drawing/2014/main" val="2004288166"/>
                    </a:ext>
                  </a:extLst>
                </a:gridCol>
              </a:tblGrid>
              <a:tr h="0">
                <a:tc>
                  <a:txBody>
                    <a:bodyPr/>
                    <a:lstStyle/>
                    <a:p>
                      <a:pPr marL="285750" indent="-285750">
                        <a:buFont typeface="Arial" panose="020B0604020202020204" pitchFamily="34" charset="0"/>
                        <a:buChar char="•"/>
                      </a:pPr>
                      <a:r>
                        <a:rPr lang="en-US" dirty="0" err="1"/>
                        <a:t>Hiểu</a:t>
                      </a:r>
                      <a:r>
                        <a:rPr lang="en-US" dirty="0"/>
                        <a:t> </a:t>
                      </a:r>
                      <a:r>
                        <a:rPr lang="en-US" dirty="0" err="1"/>
                        <a:t>kiến</a:t>
                      </a:r>
                      <a:r>
                        <a:rPr lang="en-US" dirty="0"/>
                        <a:t> </a:t>
                      </a:r>
                      <a:r>
                        <a:rPr lang="en-US" dirty="0" err="1"/>
                        <a:t>trúc</a:t>
                      </a:r>
                      <a:r>
                        <a:rPr lang="en-US" dirty="0"/>
                        <a:t> </a:t>
                      </a:r>
                      <a:r>
                        <a:rPr lang="en-US" dirty="0" err="1"/>
                        <a:t>thực</a:t>
                      </a:r>
                      <a:r>
                        <a:rPr lang="en-US" dirty="0"/>
                        <a:t> </a:t>
                      </a:r>
                      <a:r>
                        <a:rPr lang="en-US" dirty="0" err="1"/>
                        <a:t>tế</a:t>
                      </a:r>
                      <a:r>
                        <a:rPr lang="en-US" dirty="0"/>
                        <a:t> AWS tagging automation</a:t>
                      </a:r>
                    </a:p>
                  </a:txBody>
                  <a:tcPr anchor="ctr">
                    <a:lnL>
                      <a:noFill/>
                    </a:lnL>
                    <a:lnR>
                      <a:noFill/>
                    </a:lnR>
                    <a:lnT>
                      <a:noFill/>
                    </a:lnT>
                    <a:lnB>
                      <a:noFill/>
                    </a:lnB>
                  </a:tcPr>
                </a:tc>
                <a:extLst>
                  <a:ext uri="{0D108BD9-81ED-4DB2-BD59-A6C34878D82A}">
                    <a16:rowId xmlns:a16="http://schemas.microsoft.com/office/drawing/2014/main" val="948949313"/>
                  </a:ext>
                </a:extLst>
              </a:tr>
            </a:tbl>
          </a:graphicData>
        </a:graphic>
      </p:graphicFrame>
      <p:graphicFrame>
        <p:nvGraphicFramePr>
          <p:cNvPr id="11" name="Table 10">
            <a:extLst>
              <a:ext uri="{FF2B5EF4-FFF2-40B4-BE49-F238E27FC236}">
                <a16:creationId xmlns:a16="http://schemas.microsoft.com/office/drawing/2014/main" id="{4042FA09-212D-4EB5-AC20-325CBFD4ED72}"/>
              </a:ext>
            </a:extLst>
          </p:cNvPr>
          <p:cNvGraphicFramePr>
            <a:graphicFrameLocks noGrp="1"/>
          </p:cNvGraphicFramePr>
          <p:nvPr>
            <p:extLst>
              <p:ext uri="{D42A27DB-BD31-4B8C-83A1-F6EECF244321}">
                <p14:modId xmlns:p14="http://schemas.microsoft.com/office/powerpoint/2010/main" val="3868263086"/>
              </p:ext>
            </p:extLst>
          </p:nvPr>
        </p:nvGraphicFramePr>
        <p:xfrm>
          <a:off x="457199" y="1809167"/>
          <a:ext cx="8229600" cy="1280160"/>
        </p:xfrm>
        <a:graphic>
          <a:graphicData uri="http://schemas.openxmlformats.org/drawingml/2006/table">
            <a:tbl>
              <a:tblPr/>
              <a:tblGrid>
                <a:gridCol w="8229600">
                  <a:extLst>
                    <a:ext uri="{9D8B030D-6E8A-4147-A177-3AD203B41FA5}">
                      <a16:colId xmlns:a16="http://schemas.microsoft.com/office/drawing/2014/main" val="1963933349"/>
                    </a:ext>
                  </a:extLst>
                </a:gridCol>
              </a:tblGrid>
              <a:tr h="0">
                <a:tc>
                  <a:txBody>
                    <a:bodyPr/>
                    <a:lstStyle/>
                    <a:p>
                      <a:pPr marL="285750" indent="-285750">
                        <a:buFont typeface="Arial" panose="020B0604020202020204" pitchFamily="34" charset="0"/>
                        <a:buChar char="•"/>
                      </a:pPr>
                      <a:endParaRPr lang="en-US" dirty="0"/>
                    </a:p>
                  </a:txBody>
                  <a:tcPr anchor="ctr">
                    <a:lnL>
                      <a:noFill/>
                    </a:lnL>
                    <a:lnR>
                      <a:noFill/>
                    </a:lnR>
                    <a:lnT>
                      <a:noFill/>
                    </a:lnT>
                    <a:lnB>
                      <a:noFill/>
                    </a:lnB>
                  </a:tcPr>
                </a:tc>
                <a:extLst>
                  <a:ext uri="{0D108BD9-81ED-4DB2-BD59-A6C34878D82A}">
                    <a16:rowId xmlns:a16="http://schemas.microsoft.com/office/drawing/2014/main" val="1536184863"/>
                  </a:ext>
                </a:extLst>
              </a:tr>
              <a:tr h="0">
                <a:tc>
                  <a:txBody>
                    <a:bodyPr/>
                    <a:lstStyle/>
                    <a:p>
                      <a:pPr marL="285750" indent="-285750">
                        <a:buFont typeface="Arial" panose="020B0604020202020204" pitchFamily="34" charset="0"/>
                        <a:buChar char="•"/>
                      </a:pPr>
                      <a:r>
                        <a:rPr lang="en-US" dirty="0" err="1"/>
                        <a:t>Tạo</a:t>
                      </a:r>
                      <a:r>
                        <a:rPr lang="en-US" dirty="0"/>
                        <a:t> proposal </a:t>
                      </a:r>
                      <a:r>
                        <a:rPr lang="en-US" dirty="0" err="1"/>
                        <a:t>kỹ</a:t>
                      </a:r>
                      <a:r>
                        <a:rPr lang="en-US" dirty="0"/>
                        <a:t> </a:t>
                      </a:r>
                      <a:r>
                        <a:rPr lang="en-US" dirty="0" err="1"/>
                        <a:t>thuật</a:t>
                      </a:r>
                      <a:r>
                        <a:rPr lang="en-US" dirty="0"/>
                        <a:t> </a:t>
                      </a:r>
                      <a:r>
                        <a:rPr lang="en-US" dirty="0" err="1"/>
                        <a:t>chuẩn</a:t>
                      </a:r>
                      <a:endParaRPr lang="en-US" dirty="0"/>
                    </a:p>
                    <a:p>
                      <a:pPr marL="285750" indent="-285750">
                        <a:buFont typeface="Arial" panose="020B0604020202020204" pitchFamily="34" charset="0"/>
                        <a:buChar char="•"/>
                      </a:pPr>
                      <a:r>
                        <a:rPr lang="en-US" dirty="0" err="1"/>
                        <a:t>Hiểu</a:t>
                      </a:r>
                      <a:r>
                        <a:rPr lang="en-US" dirty="0"/>
                        <a:t> </a:t>
                      </a:r>
                      <a:r>
                        <a:rPr lang="en-US" dirty="0" err="1"/>
                        <a:t>kiến</a:t>
                      </a:r>
                      <a:r>
                        <a:rPr lang="en-US" dirty="0"/>
                        <a:t> </a:t>
                      </a:r>
                      <a:r>
                        <a:rPr lang="en-US" dirty="0" err="1"/>
                        <a:t>thức</a:t>
                      </a:r>
                      <a:r>
                        <a:rPr lang="en-US" dirty="0"/>
                        <a:t> </a:t>
                      </a:r>
                      <a:r>
                        <a:rPr lang="en-US" dirty="0" err="1"/>
                        <a:t>về</a:t>
                      </a:r>
                      <a:r>
                        <a:rPr lang="en-US" dirty="0"/>
                        <a:t>: </a:t>
                      </a:r>
                      <a:r>
                        <a:rPr lang="en-US" dirty="0" err="1"/>
                        <a:t>Lamda,IAM</a:t>
                      </a:r>
                      <a:r>
                        <a:rPr lang="en-US" dirty="0"/>
                        <a:t>, Config, Cost Explorer</a:t>
                      </a:r>
                    </a:p>
                    <a:p>
                      <a:pPr marL="285750" indent="-285750">
                        <a:buFont typeface="Arial" panose="020B0604020202020204" pitchFamily="34" charset="0"/>
                        <a:buChar char="•"/>
                      </a:pPr>
                      <a:r>
                        <a:rPr lang="en-US" dirty="0" err="1"/>
                        <a:t>Quản</a:t>
                      </a:r>
                      <a:r>
                        <a:rPr lang="en-US" dirty="0"/>
                        <a:t> </a:t>
                      </a:r>
                      <a:r>
                        <a:rPr lang="en-US" dirty="0" err="1"/>
                        <a:t>lý</a:t>
                      </a:r>
                      <a:r>
                        <a:rPr lang="en-US" dirty="0"/>
                        <a:t> chi </a:t>
                      </a:r>
                      <a:r>
                        <a:rPr lang="en-US" dirty="0" err="1"/>
                        <a:t>phí</a:t>
                      </a:r>
                      <a:r>
                        <a:rPr lang="en-US" dirty="0"/>
                        <a:t> cloud </a:t>
                      </a:r>
                      <a:r>
                        <a:rPr lang="en-US" dirty="0" err="1"/>
                        <a:t>thực</a:t>
                      </a:r>
                      <a:r>
                        <a:rPr lang="en-US" dirty="0"/>
                        <a:t> </a:t>
                      </a:r>
                      <a:r>
                        <a:rPr lang="en-US" dirty="0" err="1"/>
                        <a:t>tế</a:t>
                      </a:r>
                      <a:endParaRPr lang="en-US" dirty="0"/>
                    </a:p>
                  </a:txBody>
                  <a:tcPr anchor="ctr">
                    <a:lnL>
                      <a:noFill/>
                    </a:lnL>
                    <a:lnR>
                      <a:noFill/>
                    </a:lnR>
                    <a:lnT>
                      <a:noFill/>
                    </a:lnT>
                    <a:lnB>
                      <a:noFill/>
                    </a:lnB>
                  </a:tcPr>
                </a:tc>
                <a:extLst>
                  <a:ext uri="{0D108BD9-81ED-4DB2-BD59-A6C34878D82A}">
                    <a16:rowId xmlns:a16="http://schemas.microsoft.com/office/drawing/2014/main" val="916743550"/>
                  </a:ext>
                </a:extLst>
              </a:tr>
            </a:tbl>
          </a:graphicData>
        </a:graphic>
      </p:graphicFrame>
    </p:spTree>
    <p:extLst>
      <p:ext uri="{BB962C8B-B14F-4D97-AF65-F5344CB8AC3E}">
        <p14:creationId xmlns:p14="http://schemas.microsoft.com/office/powerpoint/2010/main" val="24769014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268DA-14BF-4C60-A9C0-87212F835442}"/>
              </a:ext>
            </a:extLst>
          </p:cNvPr>
          <p:cNvSpPr>
            <a:spLocks noGrp="1"/>
          </p:cNvSpPr>
          <p:nvPr>
            <p:ph type="title"/>
          </p:nvPr>
        </p:nvSpPr>
        <p:spPr/>
        <p:txBody>
          <a:bodyPr/>
          <a:lstStyle/>
          <a:p>
            <a:r>
              <a:rPr lang="en-US" dirty="0"/>
              <a:t>7. Risk Assessment</a:t>
            </a:r>
          </a:p>
        </p:txBody>
      </p:sp>
      <p:graphicFrame>
        <p:nvGraphicFramePr>
          <p:cNvPr id="4" name="Table 4">
            <a:extLst>
              <a:ext uri="{FF2B5EF4-FFF2-40B4-BE49-F238E27FC236}">
                <a16:creationId xmlns:a16="http://schemas.microsoft.com/office/drawing/2014/main" id="{8348B273-0386-40EC-A889-D61141CE17D4}"/>
              </a:ext>
            </a:extLst>
          </p:cNvPr>
          <p:cNvGraphicFramePr>
            <a:graphicFrameLocks noGrp="1"/>
          </p:cNvGraphicFramePr>
          <p:nvPr>
            <p:ph idx="1"/>
            <p:extLst>
              <p:ext uri="{D42A27DB-BD31-4B8C-83A1-F6EECF244321}">
                <p14:modId xmlns:p14="http://schemas.microsoft.com/office/powerpoint/2010/main" val="2010939427"/>
              </p:ext>
            </p:extLst>
          </p:nvPr>
        </p:nvGraphicFramePr>
        <p:xfrm>
          <a:off x="1058333" y="1109133"/>
          <a:ext cx="6697134" cy="5491480"/>
        </p:xfrm>
        <a:graphic>
          <a:graphicData uri="http://schemas.openxmlformats.org/drawingml/2006/table">
            <a:tbl>
              <a:tblPr firstRow="1" bandRow="1">
                <a:tableStyleId>{5C22544A-7EE6-4342-B048-85BDC9FD1C3A}</a:tableStyleId>
              </a:tblPr>
              <a:tblGrid>
                <a:gridCol w="3348567">
                  <a:extLst>
                    <a:ext uri="{9D8B030D-6E8A-4147-A177-3AD203B41FA5}">
                      <a16:colId xmlns:a16="http://schemas.microsoft.com/office/drawing/2014/main" val="6734443"/>
                    </a:ext>
                  </a:extLst>
                </a:gridCol>
                <a:gridCol w="3348567">
                  <a:extLst>
                    <a:ext uri="{9D8B030D-6E8A-4147-A177-3AD203B41FA5}">
                      <a16:colId xmlns:a16="http://schemas.microsoft.com/office/drawing/2014/main" val="360109975"/>
                    </a:ext>
                  </a:extLst>
                </a:gridCol>
              </a:tblGrid>
              <a:tr h="370840">
                <a:tc>
                  <a:txBody>
                    <a:bodyPr/>
                    <a:lstStyle/>
                    <a:p>
                      <a:r>
                        <a:rPr lang="en-US" b="1" dirty="0" err="1"/>
                        <a:t>Rủi</a:t>
                      </a:r>
                      <a:r>
                        <a:rPr lang="en-US" b="1" dirty="0"/>
                        <a:t> </a:t>
                      </a:r>
                      <a:r>
                        <a:rPr lang="en-US" b="1" dirty="0" err="1"/>
                        <a:t>ro</a:t>
                      </a:r>
                      <a:endParaRPr lang="en-US" dirty="0"/>
                    </a:p>
                  </a:txBody>
                  <a:tcPr anchor="ctr"/>
                </a:tc>
                <a:tc>
                  <a:txBody>
                    <a:bodyPr/>
                    <a:lstStyle/>
                    <a:p>
                      <a:r>
                        <a:rPr lang="en-US" b="1"/>
                        <a:t>Xác suất</a:t>
                      </a:r>
                      <a:endParaRPr lang="en-US"/>
                    </a:p>
                  </a:txBody>
                  <a:tcPr anchor="ctr"/>
                </a:tc>
                <a:extLst>
                  <a:ext uri="{0D108BD9-81ED-4DB2-BD59-A6C34878D82A}">
                    <a16:rowId xmlns:a16="http://schemas.microsoft.com/office/drawing/2014/main" val="3202483962"/>
                  </a:ext>
                </a:extLst>
              </a:tr>
              <a:tr h="370840">
                <a:tc>
                  <a:txBody>
                    <a:bodyPr/>
                    <a:lstStyle/>
                    <a:p>
                      <a:r>
                        <a:rPr lang="en-US"/>
                        <a:t>Lambda không được trigger do sai event pattern</a:t>
                      </a:r>
                    </a:p>
                  </a:txBody>
                  <a:tcPr anchor="ctr"/>
                </a:tc>
                <a:tc>
                  <a:txBody>
                    <a:bodyPr/>
                    <a:lstStyle/>
                    <a:p>
                      <a:r>
                        <a:rPr lang="en-US"/>
                        <a:t>Cao</a:t>
                      </a:r>
                    </a:p>
                  </a:txBody>
                  <a:tcPr anchor="ctr"/>
                </a:tc>
                <a:extLst>
                  <a:ext uri="{0D108BD9-81ED-4DB2-BD59-A6C34878D82A}">
                    <a16:rowId xmlns:a16="http://schemas.microsoft.com/office/drawing/2014/main" val="3679173609"/>
                  </a:ext>
                </a:extLst>
              </a:tr>
              <a:tr h="370840">
                <a:tc>
                  <a:txBody>
                    <a:bodyPr/>
                    <a:lstStyle/>
                    <a:p>
                      <a:r>
                        <a:rPr lang="vi-VN"/>
                        <a:t>Không tạo đúng quyền IAM nên Lambda không tag được</a:t>
                      </a:r>
                    </a:p>
                  </a:txBody>
                  <a:tcPr anchor="ctr"/>
                </a:tc>
                <a:tc>
                  <a:txBody>
                    <a:bodyPr/>
                    <a:lstStyle/>
                    <a:p>
                      <a:r>
                        <a:rPr lang="en-US"/>
                        <a:t>Trung bình</a:t>
                      </a:r>
                    </a:p>
                  </a:txBody>
                  <a:tcPr anchor="ctr"/>
                </a:tc>
                <a:extLst>
                  <a:ext uri="{0D108BD9-81ED-4DB2-BD59-A6C34878D82A}">
                    <a16:rowId xmlns:a16="http://schemas.microsoft.com/office/drawing/2014/main" val="1277541269"/>
                  </a:ext>
                </a:extLst>
              </a:tr>
              <a:tr h="370840">
                <a:tc>
                  <a:txBody>
                    <a:bodyPr/>
                    <a:lstStyle/>
                    <a:p>
                      <a:r>
                        <a:rPr lang="en-US"/>
                        <a:t>Dữ liệu không hiện trong Cost Explorer hoặc Dashboard</a:t>
                      </a:r>
                    </a:p>
                  </a:txBody>
                  <a:tcPr anchor="ctr"/>
                </a:tc>
                <a:tc>
                  <a:txBody>
                    <a:bodyPr/>
                    <a:lstStyle/>
                    <a:p>
                      <a:r>
                        <a:rPr lang="en-US"/>
                        <a:t>Trung bình</a:t>
                      </a:r>
                    </a:p>
                  </a:txBody>
                  <a:tcPr anchor="ctr"/>
                </a:tc>
                <a:extLst>
                  <a:ext uri="{0D108BD9-81ED-4DB2-BD59-A6C34878D82A}">
                    <a16:rowId xmlns:a16="http://schemas.microsoft.com/office/drawing/2014/main" val="1036683226"/>
                  </a:ext>
                </a:extLst>
              </a:tr>
              <a:tr h="370840">
                <a:tc>
                  <a:txBody>
                    <a:bodyPr/>
                    <a:lstStyle/>
                    <a:p>
                      <a:r>
                        <a:rPr lang="vi-VN"/>
                        <a:t>Chưa enable tag ở Cost Allocation Tag setting</a:t>
                      </a:r>
                    </a:p>
                  </a:txBody>
                  <a:tcPr anchor="ctr"/>
                </a:tc>
                <a:tc>
                  <a:txBody>
                    <a:bodyPr/>
                    <a:lstStyle/>
                    <a:p>
                      <a:r>
                        <a:rPr lang="en-US"/>
                        <a:t>Trung bình</a:t>
                      </a:r>
                    </a:p>
                  </a:txBody>
                  <a:tcPr anchor="ctr"/>
                </a:tc>
                <a:extLst>
                  <a:ext uri="{0D108BD9-81ED-4DB2-BD59-A6C34878D82A}">
                    <a16:rowId xmlns:a16="http://schemas.microsoft.com/office/drawing/2014/main" val="4151709486"/>
                  </a:ext>
                </a:extLst>
              </a:tr>
              <a:tr h="370840">
                <a:tc>
                  <a:txBody>
                    <a:bodyPr/>
                    <a:lstStyle/>
                    <a:p>
                      <a:r>
                        <a:rPr lang="en-US"/>
                        <a:t>CloudWatch Logs không ghi log → khó debug</a:t>
                      </a:r>
                    </a:p>
                  </a:txBody>
                  <a:tcPr anchor="ctr"/>
                </a:tc>
                <a:tc>
                  <a:txBody>
                    <a:bodyPr/>
                    <a:lstStyle/>
                    <a:p>
                      <a:r>
                        <a:rPr lang="en-US"/>
                        <a:t>Trung bình</a:t>
                      </a:r>
                    </a:p>
                  </a:txBody>
                  <a:tcPr anchor="ctr"/>
                </a:tc>
                <a:extLst>
                  <a:ext uri="{0D108BD9-81ED-4DB2-BD59-A6C34878D82A}">
                    <a16:rowId xmlns:a16="http://schemas.microsoft.com/office/drawing/2014/main" val="4284994442"/>
                  </a:ext>
                </a:extLst>
              </a:tr>
              <a:tr h="370840">
                <a:tc>
                  <a:txBody>
                    <a:bodyPr/>
                    <a:lstStyle/>
                    <a:p>
                      <a:r>
                        <a:rPr lang="en-US"/>
                        <a:t>Học sai thứ tự hoặc không hiểu đúng kiến trúc AWS</a:t>
                      </a:r>
                    </a:p>
                  </a:txBody>
                  <a:tcPr anchor="ctr"/>
                </a:tc>
                <a:tc>
                  <a:txBody>
                    <a:bodyPr/>
                    <a:lstStyle/>
                    <a:p>
                      <a:r>
                        <a:rPr lang="en-US"/>
                        <a:t>Thấp</a:t>
                      </a:r>
                    </a:p>
                  </a:txBody>
                  <a:tcPr anchor="ctr"/>
                </a:tc>
                <a:extLst>
                  <a:ext uri="{0D108BD9-81ED-4DB2-BD59-A6C34878D82A}">
                    <a16:rowId xmlns:a16="http://schemas.microsoft.com/office/drawing/2014/main" val="3025906823"/>
                  </a:ext>
                </a:extLst>
              </a:tr>
              <a:tr h="370840">
                <a:tc>
                  <a:txBody>
                    <a:bodyPr/>
                    <a:lstStyle/>
                    <a:p>
                      <a:r>
                        <a:rPr lang="en-US"/>
                        <a:t>Hết quota Free Tier (ví dụ: CloudWatch Logs, S3)</a:t>
                      </a:r>
                    </a:p>
                  </a:txBody>
                  <a:tcPr anchor="ctr"/>
                </a:tc>
                <a:tc>
                  <a:txBody>
                    <a:bodyPr/>
                    <a:lstStyle/>
                    <a:p>
                      <a:r>
                        <a:rPr lang="en-US"/>
                        <a:t>Thấp</a:t>
                      </a:r>
                    </a:p>
                  </a:txBody>
                  <a:tcPr anchor="ctr"/>
                </a:tc>
                <a:extLst>
                  <a:ext uri="{0D108BD9-81ED-4DB2-BD59-A6C34878D82A}">
                    <a16:rowId xmlns:a16="http://schemas.microsoft.com/office/drawing/2014/main" val="2282432330"/>
                  </a:ext>
                </a:extLst>
              </a:tr>
              <a:tr h="370840">
                <a:tc>
                  <a:txBody>
                    <a:bodyPr/>
                    <a:lstStyle/>
                    <a:p>
                      <a:r>
                        <a:rPr lang="en-US"/>
                        <a:t>Không kịp thời gian do lịch học dày đặc</a:t>
                      </a:r>
                    </a:p>
                  </a:txBody>
                  <a:tcPr anchor="ctr"/>
                </a:tc>
                <a:tc>
                  <a:txBody>
                    <a:bodyPr/>
                    <a:lstStyle/>
                    <a:p>
                      <a:r>
                        <a:rPr lang="en-US" dirty="0" err="1"/>
                        <a:t>Trung</a:t>
                      </a:r>
                      <a:r>
                        <a:rPr lang="en-US" dirty="0"/>
                        <a:t> </a:t>
                      </a:r>
                      <a:r>
                        <a:rPr lang="en-US" dirty="0" err="1"/>
                        <a:t>bình</a:t>
                      </a:r>
                      <a:endParaRPr lang="en-US" dirty="0"/>
                    </a:p>
                  </a:txBody>
                  <a:tcPr anchor="ctr"/>
                </a:tc>
                <a:extLst>
                  <a:ext uri="{0D108BD9-81ED-4DB2-BD59-A6C34878D82A}">
                    <a16:rowId xmlns:a16="http://schemas.microsoft.com/office/drawing/2014/main" val="2412363364"/>
                  </a:ext>
                </a:extLst>
              </a:tr>
            </a:tbl>
          </a:graphicData>
        </a:graphic>
      </p:graphicFrame>
    </p:spTree>
    <p:extLst>
      <p:ext uri="{BB962C8B-B14F-4D97-AF65-F5344CB8AC3E}">
        <p14:creationId xmlns:p14="http://schemas.microsoft.com/office/powerpoint/2010/main" val="3976775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7CEDE1-F518-437E-92F0-56F340439752}"/>
              </a:ext>
            </a:extLst>
          </p:cNvPr>
          <p:cNvSpPr>
            <a:spLocks noGrp="1"/>
          </p:cNvSpPr>
          <p:nvPr>
            <p:ph idx="1"/>
          </p:nvPr>
        </p:nvSpPr>
        <p:spPr>
          <a:xfrm>
            <a:off x="457200" y="821266"/>
            <a:ext cx="8229600" cy="4525963"/>
          </a:xfrm>
        </p:spPr>
        <p:txBody>
          <a:bodyPr>
            <a:normAutofit fontScale="70000" lnSpcReduction="20000"/>
          </a:bodyPr>
          <a:lstStyle/>
          <a:p>
            <a:pPr marL="0" indent="0">
              <a:buNone/>
            </a:pP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xuất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một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thống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động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thẻ</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nguyên</a:t>
            </a:r>
            <a:r>
              <a:rPr lang="en-US" dirty="0">
                <a:latin typeface="Times New Roman" panose="02020603050405020304" pitchFamily="18" charset="0"/>
                <a:cs typeface="Times New Roman" panose="02020603050405020304" pitchFamily="18" charset="0"/>
              </a:rPr>
              <a:t> AWS, </a:t>
            </a:r>
            <a:r>
              <a:rPr lang="en-US" dirty="0" err="1">
                <a:latin typeface="Times New Roman" panose="02020603050405020304" pitchFamily="18" charset="0"/>
                <a:cs typeface="Times New Roman" panose="02020603050405020304" pitchFamily="18" charset="0"/>
              </a:rPr>
              <a:t>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đủ</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yếu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tố</a:t>
            </a:r>
            <a:r>
              <a:rPr lang="en-US" dirty="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Gán</a:t>
            </a:r>
            <a:r>
              <a:rPr lang="en-US" dirty="0">
                <a:latin typeface="Times New Roman" panose="02020603050405020304" pitchFamily="18" charset="0"/>
                <a:cs typeface="Times New Roman" panose="02020603050405020304" pitchFamily="18" charset="0"/>
              </a:rPr>
              <a:t> tag </a:t>
            </a:r>
            <a:r>
              <a:rPr lang="en-US" dirty="0" err="1">
                <a:latin typeface="Times New Roman" panose="02020603050405020304" pitchFamily="18" charset="0"/>
                <a:cs typeface="Times New Roman" panose="02020603050405020304" pitchFamily="18" charset="0"/>
              </a:rPr>
              <a:t>tự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động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kiện</a:t>
            </a:r>
            <a:r>
              <a:rPr lang="en-US" dirty="0">
                <a:latin typeface="Times New Roman" panose="02020603050405020304" pitchFamily="18" charset="0"/>
                <a:cs typeface="Times New Roman" panose="02020603050405020304" pitchFamily="18" charset="0"/>
              </a:rPr>
              <a:t> (event-driven automation).</a:t>
            </a:r>
          </a:p>
          <a:p>
            <a:pPr>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Phân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bổ</a:t>
            </a:r>
            <a:r>
              <a:rPr lang="en-US" dirty="0">
                <a:latin typeface="Times New Roman" panose="02020603050405020304" pitchFamily="18" charset="0"/>
                <a:cs typeface="Times New Roman" panose="02020603050405020304" pitchFamily="18" charset="0"/>
              </a:rPr>
              <a:t> chi </a:t>
            </a:r>
            <a:r>
              <a:rPr lang="en-US" dirty="0" err="1">
                <a:latin typeface="Times New Roman" panose="02020603050405020304" pitchFamily="18" charset="0"/>
                <a:cs typeface="Times New Roman" panose="02020603050405020304" pitchFamily="18" charset="0"/>
              </a:rPr>
              <a:t>phí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theo</a:t>
            </a:r>
            <a:r>
              <a:rPr lang="en-US" dirty="0">
                <a:latin typeface="Times New Roman" panose="02020603050405020304" pitchFamily="18" charset="0"/>
                <a:cs typeface="Times New Roman" panose="02020603050405020304" pitchFamily="18" charset="0"/>
              </a:rPr>
              <a:t> tag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AWS Cost Categories &amp; Cost Explorer.</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Theo </a:t>
            </a:r>
            <a:r>
              <a:rPr lang="en-US" dirty="0" err="1">
                <a:latin typeface="Times New Roman" panose="02020603050405020304" pitchFamily="18" charset="0"/>
                <a:cs typeface="Times New Roman" panose="02020603050405020304" pitchFamily="18" charset="0"/>
              </a:rPr>
              <a:t>dõi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tuân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thủ</a:t>
            </a:r>
            <a:r>
              <a:rPr lang="en-US" dirty="0">
                <a:latin typeface="Times New Roman" panose="02020603050405020304" pitchFamily="18" charset="0"/>
                <a:cs typeface="Times New Roman" panose="02020603050405020304" pitchFamily="18" charset="0"/>
              </a:rPr>
              <a:t> (compliance monitoring) </a:t>
            </a:r>
            <a:r>
              <a:rPr lang="en-US" dirty="0" err="1">
                <a:latin typeface="Times New Roman" panose="02020603050405020304" pitchFamily="18" charset="0"/>
                <a:cs typeface="Times New Roman" panose="02020603050405020304" pitchFamily="18" charset="0"/>
              </a:rPr>
              <a:t>bằng</a:t>
            </a:r>
            <a:r>
              <a:rPr lang="en-US" dirty="0">
                <a:latin typeface="Times New Roman" panose="02020603050405020304" pitchFamily="18" charset="0"/>
                <a:cs typeface="Times New Roman" panose="02020603050405020304" pitchFamily="18" charset="0"/>
              </a:rPr>
              <a:t> AWS Config.</a:t>
            </a:r>
          </a:p>
          <a:p>
            <a:pPr>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governance </a:t>
            </a:r>
            <a:r>
              <a:rPr lang="en-US" dirty="0" err="1">
                <a:latin typeface="Times New Roman" panose="02020603050405020304" pitchFamily="18" charset="0"/>
                <a:cs typeface="Times New Roman" panose="02020603050405020304" pitchFamily="18" charset="0"/>
              </a:rPr>
              <a:t>nội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bộ</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cảnh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báo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động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lỗi</a:t>
            </a:r>
            <a:r>
              <a:rPr lang="en-US" dirty="0">
                <a:latin typeface="Times New Roman" panose="02020603050405020304" pitchFamily="18" charset="0"/>
                <a:cs typeface="Times New Roman" panose="02020603050405020304" pitchFamily="18" charset="0"/>
              </a:rPr>
              <a:t>).</a:t>
            </a:r>
          </a:p>
          <a:p>
            <a:pPr marL="0" indent="0">
              <a:buNone/>
            </a:pPr>
            <a:r>
              <a:rPr lang="vi-VN" b="1" dirty="0">
                <a:latin typeface="+mj-lt"/>
              </a:rPr>
              <a:t>Thành phần chính:</a:t>
            </a:r>
            <a:endParaRPr lang="vi-VN" dirty="0">
              <a:latin typeface="+mj-lt"/>
            </a:endParaRPr>
          </a:p>
          <a:p>
            <a:pPr>
              <a:buFont typeface="Arial" panose="020B0604020202020204" pitchFamily="34" charset="0"/>
              <a:buChar char="•"/>
            </a:pPr>
            <a:r>
              <a:rPr lang="vi-VN" dirty="0">
                <a:latin typeface="+mj-lt"/>
              </a:rPr>
              <a:t>Lambda Function gán tag</a:t>
            </a:r>
          </a:p>
          <a:p>
            <a:pPr>
              <a:buFont typeface="Arial" panose="020B0604020202020204" pitchFamily="34" charset="0"/>
              <a:buChar char="•"/>
            </a:pPr>
            <a:r>
              <a:rPr lang="vi-VN" dirty="0">
                <a:latin typeface="+mj-lt"/>
              </a:rPr>
              <a:t>DynamoDB lưu trữ mẫu tag</a:t>
            </a:r>
          </a:p>
          <a:p>
            <a:pPr>
              <a:buFont typeface="Arial" panose="020B0604020202020204" pitchFamily="34" charset="0"/>
              <a:buChar char="•"/>
            </a:pPr>
            <a:r>
              <a:rPr lang="vi-VN" dirty="0">
                <a:latin typeface="+mj-lt"/>
              </a:rPr>
              <a:t>EventBridge kích hoạt theo sự kiện tạo tài nguyên</a:t>
            </a:r>
          </a:p>
          <a:p>
            <a:pPr>
              <a:buFont typeface="Arial" panose="020B0604020202020204" pitchFamily="34" charset="0"/>
              <a:buChar char="•"/>
            </a:pPr>
            <a:r>
              <a:rPr lang="vi-VN" dirty="0">
                <a:latin typeface="+mj-lt"/>
              </a:rPr>
              <a:t>AWS Config kiểm tra compliance</a:t>
            </a:r>
          </a:p>
          <a:p>
            <a:pPr>
              <a:buFont typeface="Arial" panose="020B0604020202020204" pitchFamily="34" charset="0"/>
              <a:buChar char="•"/>
            </a:pPr>
            <a:r>
              <a:rPr lang="vi-VN" dirty="0">
                <a:latin typeface="+mj-lt"/>
              </a:rPr>
              <a:t>Cost Explorer &amp; QuickSight để báo cáo chi phí</a:t>
            </a:r>
          </a:p>
          <a:p>
            <a:pPr>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7050011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C491F-DB9F-4E9D-9081-59348F7C2DD9}"/>
              </a:ext>
            </a:extLst>
          </p:cNvPr>
          <p:cNvSpPr>
            <a:spLocks noGrp="1"/>
          </p:cNvSpPr>
          <p:nvPr>
            <p:ph type="title"/>
          </p:nvPr>
        </p:nvSpPr>
        <p:spPr/>
        <p:txBody>
          <a:bodyPr/>
          <a:lstStyle/>
          <a:p>
            <a:r>
              <a:rPr lang="vi-VN" dirty="0"/>
              <a:t>Chiến lược giảm thiểu rủi ro</a:t>
            </a:r>
            <a:endParaRPr lang="en-US" dirty="0"/>
          </a:p>
        </p:txBody>
      </p:sp>
      <p:graphicFrame>
        <p:nvGraphicFramePr>
          <p:cNvPr id="4" name="Table 4">
            <a:extLst>
              <a:ext uri="{FF2B5EF4-FFF2-40B4-BE49-F238E27FC236}">
                <a16:creationId xmlns:a16="http://schemas.microsoft.com/office/drawing/2014/main" id="{7CA3F93E-216D-47CF-B44B-26E0839DA9D0}"/>
              </a:ext>
            </a:extLst>
          </p:cNvPr>
          <p:cNvGraphicFramePr>
            <a:graphicFrameLocks noGrp="1"/>
          </p:cNvGraphicFramePr>
          <p:nvPr>
            <p:ph idx="1"/>
            <p:extLst>
              <p:ext uri="{D42A27DB-BD31-4B8C-83A1-F6EECF244321}">
                <p14:modId xmlns:p14="http://schemas.microsoft.com/office/powerpoint/2010/main" val="617836962"/>
              </p:ext>
            </p:extLst>
          </p:nvPr>
        </p:nvGraphicFramePr>
        <p:xfrm>
          <a:off x="457200" y="1600200"/>
          <a:ext cx="8229600" cy="458216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3296869549"/>
                    </a:ext>
                  </a:extLst>
                </a:gridCol>
                <a:gridCol w="4114800">
                  <a:extLst>
                    <a:ext uri="{9D8B030D-6E8A-4147-A177-3AD203B41FA5}">
                      <a16:colId xmlns:a16="http://schemas.microsoft.com/office/drawing/2014/main" val="3983236108"/>
                    </a:ext>
                  </a:extLst>
                </a:gridCol>
              </a:tblGrid>
              <a:tr h="370840">
                <a:tc>
                  <a:txBody>
                    <a:bodyPr/>
                    <a:lstStyle/>
                    <a:p>
                      <a:r>
                        <a:rPr lang="en-US" b="1" dirty="0" err="1"/>
                        <a:t>Rủi</a:t>
                      </a:r>
                      <a:r>
                        <a:rPr lang="en-US" b="1" dirty="0"/>
                        <a:t> </a:t>
                      </a:r>
                      <a:r>
                        <a:rPr lang="en-US" b="1" dirty="0" err="1"/>
                        <a:t>ro</a:t>
                      </a:r>
                      <a:endParaRPr lang="en-US" dirty="0"/>
                    </a:p>
                  </a:txBody>
                  <a:tcPr anchor="ctr"/>
                </a:tc>
                <a:tc>
                  <a:txBody>
                    <a:bodyPr/>
                    <a:lstStyle/>
                    <a:p>
                      <a:r>
                        <a:rPr lang="en-US" b="1"/>
                        <a:t>Giải pháp/Mitigation</a:t>
                      </a:r>
                      <a:endParaRPr lang="en-US"/>
                    </a:p>
                  </a:txBody>
                  <a:tcPr anchor="ctr"/>
                </a:tc>
                <a:extLst>
                  <a:ext uri="{0D108BD9-81ED-4DB2-BD59-A6C34878D82A}">
                    <a16:rowId xmlns:a16="http://schemas.microsoft.com/office/drawing/2014/main" val="1028947058"/>
                  </a:ext>
                </a:extLst>
              </a:tr>
              <a:tr h="370840">
                <a:tc>
                  <a:txBody>
                    <a:bodyPr/>
                    <a:lstStyle/>
                    <a:p>
                      <a:r>
                        <a:rPr lang="en-US"/>
                        <a:t>EventBridge không trigger Lambda</a:t>
                      </a:r>
                    </a:p>
                  </a:txBody>
                  <a:tcPr anchor="ctr"/>
                </a:tc>
                <a:tc>
                  <a:txBody>
                    <a:bodyPr/>
                    <a:lstStyle/>
                    <a:p>
                      <a:r>
                        <a:rPr lang="en-US"/>
                        <a:t>Kiểm tra event pattern, test bằng PutEvents, kiểm tra permissions</a:t>
                      </a:r>
                    </a:p>
                  </a:txBody>
                  <a:tcPr anchor="ctr"/>
                </a:tc>
                <a:extLst>
                  <a:ext uri="{0D108BD9-81ED-4DB2-BD59-A6C34878D82A}">
                    <a16:rowId xmlns:a16="http://schemas.microsoft.com/office/drawing/2014/main" val="1413946690"/>
                  </a:ext>
                </a:extLst>
              </a:tr>
              <a:tr h="370840">
                <a:tc>
                  <a:txBody>
                    <a:bodyPr/>
                    <a:lstStyle/>
                    <a:p>
                      <a:r>
                        <a:rPr lang="vi-VN"/>
                        <a:t>Lambda không gán tag được</a:t>
                      </a:r>
                    </a:p>
                  </a:txBody>
                  <a:tcPr anchor="ctr"/>
                </a:tc>
                <a:tc>
                  <a:txBody>
                    <a:bodyPr/>
                    <a:lstStyle/>
                    <a:p>
                      <a:r>
                        <a:rPr lang="en-US"/>
                        <a:t>Gán IAM role đủ quyền: tag:TagResources, ec2:CreateTags...</a:t>
                      </a:r>
                    </a:p>
                  </a:txBody>
                  <a:tcPr anchor="ctr"/>
                </a:tc>
                <a:extLst>
                  <a:ext uri="{0D108BD9-81ED-4DB2-BD59-A6C34878D82A}">
                    <a16:rowId xmlns:a16="http://schemas.microsoft.com/office/drawing/2014/main" val="2852867447"/>
                  </a:ext>
                </a:extLst>
              </a:tr>
              <a:tr h="370840">
                <a:tc>
                  <a:txBody>
                    <a:bodyPr/>
                    <a:lstStyle/>
                    <a:p>
                      <a:r>
                        <a:rPr lang="en-US"/>
                        <a:t>Dữ liệu không lên Cost Explorer</a:t>
                      </a:r>
                    </a:p>
                  </a:txBody>
                  <a:tcPr anchor="ctr"/>
                </a:tc>
                <a:tc>
                  <a:txBody>
                    <a:bodyPr/>
                    <a:lstStyle/>
                    <a:p>
                      <a:r>
                        <a:rPr lang="en-US"/>
                        <a:t>Kiểm tra tags đã enable ở [Billing &gt; Cost Allocation Tags]</a:t>
                      </a:r>
                    </a:p>
                  </a:txBody>
                  <a:tcPr anchor="ctr"/>
                </a:tc>
                <a:extLst>
                  <a:ext uri="{0D108BD9-81ED-4DB2-BD59-A6C34878D82A}">
                    <a16:rowId xmlns:a16="http://schemas.microsoft.com/office/drawing/2014/main" val="429912661"/>
                  </a:ext>
                </a:extLst>
              </a:tr>
              <a:tr h="370840">
                <a:tc>
                  <a:txBody>
                    <a:bodyPr/>
                    <a:lstStyle/>
                    <a:p>
                      <a:r>
                        <a:rPr lang="en-US"/>
                        <a:t>Không có log</a:t>
                      </a:r>
                    </a:p>
                  </a:txBody>
                  <a:tcPr anchor="ctr"/>
                </a:tc>
                <a:tc>
                  <a:txBody>
                    <a:bodyPr/>
                    <a:lstStyle/>
                    <a:p>
                      <a:r>
                        <a:rPr lang="en-US"/>
                        <a:t>Đảm bảo Lambda có quyền ghi CloudWatch Logs, kiểm tra LogGroup</a:t>
                      </a:r>
                    </a:p>
                  </a:txBody>
                  <a:tcPr anchor="ctr"/>
                </a:tc>
                <a:extLst>
                  <a:ext uri="{0D108BD9-81ED-4DB2-BD59-A6C34878D82A}">
                    <a16:rowId xmlns:a16="http://schemas.microsoft.com/office/drawing/2014/main" val="112773157"/>
                  </a:ext>
                </a:extLst>
              </a:tr>
              <a:tr h="370840">
                <a:tc>
                  <a:txBody>
                    <a:bodyPr/>
                    <a:lstStyle/>
                    <a:p>
                      <a:r>
                        <a:rPr lang="en-US"/>
                        <a:t>Không hiểu kiến trúc</a:t>
                      </a:r>
                    </a:p>
                  </a:txBody>
                  <a:tcPr anchor="ctr"/>
                </a:tc>
                <a:tc>
                  <a:txBody>
                    <a:bodyPr/>
                    <a:lstStyle/>
                    <a:p>
                      <a:r>
                        <a:rPr lang="vi-VN"/>
                        <a:t>Vẽ sơ đồ, đọc kỹ phần flow, mô phỏng trước khi triển khai</a:t>
                      </a:r>
                    </a:p>
                  </a:txBody>
                  <a:tcPr anchor="ctr"/>
                </a:tc>
                <a:extLst>
                  <a:ext uri="{0D108BD9-81ED-4DB2-BD59-A6C34878D82A}">
                    <a16:rowId xmlns:a16="http://schemas.microsoft.com/office/drawing/2014/main" val="3767336576"/>
                  </a:ext>
                </a:extLst>
              </a:tr>
              <a:tr h="370840">
                <a:tc>
                  <a:txBody>
                    <a:bodyPr/>
                    <a:lstStyle/>
                    <a:p>
                      <a:r>
                        <a:rPr lang="en-US"/>
                        <a:t>Free Tier giới hạn</a:t>
                      </a:r>
                    </a:p>
                  </a:txBody>
                  <a:tcPr anchor="ctr"/>
                </a:tc>
                <a:tc>
                  <a:txBody>
                    <a:bodyPr/>
                    <a:lstStyle/>
                    <a:p>
                      <a:r>
                        <a:rPr lang="en-US"/>
                        <a:t>Kiểm soát số lần test và dọn dữ liệu sau mỗi phiên test</a:t>
                      </a:r>
                    </a:p>
                  </a:txBody>
                  <a:tcPr anchor="ctr"/>
                </a:tc>
                <a:extLst>
                  <a:ext uri="{0D108BD9-81ED-4DB2-BD59-A6C34878D82A}">
                    <a16:rowId xmlns:a16="http://schemas.microsoft.com/office/drawing/2014/main" val="2436736064"/>
                  </a:ext>
                </a:extLst>
              </a:tr>
              <a:tr h="370840">
                <a:tc>
                  <a:txBody>
                    <a:bodyPr/>
                    <a:lstStyle/>
                    <a:p>
                      <a:r>
                        <a:rPr lang="en-US"/>
                        <a:t>Trễ deadline</a:t>
                      </a:r>
                    </a:p>
                  </a:txBody>
                  <a:tcPr anchor="ctr"/>
                </a:tc>
                <a:tc>
                  <a:txBody>
                    <a:bodyPr/>
                    <a:lstStyle/>
                    <a:p>
                      <a:r>
                        <a:rPr lang="en-US" dirty="0" err="1"/>
                        <a:t>Ghi</a:t>
                      </a:r>
                      <a:r>
                        <a:rPr lang="en-US" dirty="0"/>
                        <a:t> Worklog </a:t>
                      </a:r>
                      <a:r>
                        <a:rPr lang="en-US" dirty="0" err="1"/>
                        <a:t>mỗi</a:t>
                      </a:r>
                      <a:r>
                        <a:rPr lang="en-US" dirty="0"/>
                        <a:t> </a:t>
                      </a:r>
                      <a:r>
                        <a:rPr lang="en-US" dirty="0" err="1"/>
                        <a:t>ngày</a:t>
                      </a:r>
                      <a:r>
                        <a:rPr lang="en-US" dirty="0"/>
                        <a:t>, chia </a:t>
                      </a:r>
                      <a:r>
                        <a:rPr lang="en-US" dirty="0" err="1"/>
                        <a:t>nhỏ</a:t>
                      </a:r>
                      <a:r>
                        <a:rPr lang="en-US" dirty="0"/>
                        <a:t> </a:t>
                      </a:r>
                      <a:r>
                        <a:rPr lang="en-US" dirty="0" err="1"/>
                        <a:t>việc</a:t>
                      </a:r>
                      <a:endParaRPr lang="en-US" dirty="0"/>
                    </a:p>
                  </a:txBody>
                  <a:tcPr anchor="ctr"/>
                </a:tc>
                <a:extLst>
                  <a:ext uri="{0D108BD9-81ED-4DB2-BD59-A6C34878D82A}">
                    <a16:rowId xmlns:a16="http://schemas.microsoft.com/office/drawing/2014/main" val="1836315562"/>
                  </a:ext>
                </a:extLst>
              </a:tr>
            </a:tbl>
          </a:graphicData>
        </a:graphic>
      </p:graphicFrame>
    </p:spTree>
    <p:extLst>
      <p:ext uri="{BB962C8B-B14F-4D97-AF65-F5344CB8AC3E}">
        <p14:creationId xmlns:p14="http://schemas.microsoft.com/office/powerpoint/2010/main" val="32205501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F2CE2-FCA8-4C67-809C-C8EDCD9A2C8F}"/>
              </a:ext>
            </a:extLst>
          </p:cNvPr>
          <p:cNvSpPr>
            <a:spLocks noGrp="1"/>
          </p:cNvSpPr>
          <p:nvPr>
            <p:ph type="title"/>
          </p:nvPr>
        </p:nvSpPr>
        <p:spPr/>
        <p:txBody>
          <a:bodyPr/>
          <a:lstStyle/>
          <a:p>
            <a:r>
              <a:rPr lang="en-US" dirty="0" err="1"/>
              <a:t>Kế</a:t>
            </a:r>
            <a:r>
              <a:rPr lang="en-US" dirty="0"/>
              <a:t> </a:t>
            </a:r>
            <a:r>
              <a:rPr lang="en-US" dirty="0" err="1"/>
              <a:t>hoạch</a:t>
            </a:r>
            <a:r>
              <a:rPr lang="en-US" dirty="0"/>
              <a:t> </a:t>
            </a:r>
            <a:r>
              <a:rPr lang="en-US" dirty="0" err="1"/>
              <a:t>dự</a:t>
            </a:r>
            <a:r>
              <a:rPr lang="en-US" dirty="0"/>
              <a:t> </a:t>
            </a:r>
            <a:r>
              <a:rPr lang="en-US" dirty="0" err="1"/>
              <a:t>phòng</a:t>
            </a:r>
            <a:r>
              <a:rPr lang="en-US" dirty="0"/>
              <a:t> (Contingency)</a:t>
            </a:r>
          </a:p>
        </p:txBody>
      </p:sp>
      <p:graphicFrame>
        <p:nvGraphicFramePr>
          <p:cNvPr id="4" name="Table 4">
            <a:extLst>
              <a:ext uri="{FF2B5EF4-FFF2-40B4-BE49-F238E27FC236}">
                <a16:creationId xmlns:a16="http://schemas.microsoft.com/office/drawing/2014/main" id="{581AEABE-B524-4B85-BFBC-67543EB5D93F}"/>
              </a:ext>
            </a:extLst>
          </p:cNvPr>
          <p:cNvGraphicFramePr>
            <a:graphicFrameLocks noGrp="1"/>
          </p:cNvGraphicFramePr>
          <p:nvPr>
            <p:ph idx="1"/>
            <p:extLst>
              <p:ext uri="{D42A27DB-BD31-4B8C-83A1-F6EECF244321}">
                <p14:modId xmlns:p14="http://schemas.microsoft.com/office/powerpoint/2010/main" val="1044067351"/>
              </p:ext>
            </p:extLst>
          </p:nvPr>
        </p:nvGraphicFramePr>
        <p:xfrm>
          <a:off x="457200" y="1600200"/>
          <a:ext cx="8229600" cy="357632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563892981"/>
                    </a:ext>
                  </a:extLst>
                </a:gridCol>
                <a:gridCol w="4114800">
                  <a:extLst>
                    <a:ext uri="{9D8B030D-6E8A-4147-A177-3AD203B41FA5}">
                      <a16:colId xmlns:a16="http://schemas.microsoft.com/office/drawing/2014/main" val="2726107614"/>
                    </a:ext>
                  </a:extLst>
                </a:gridCol>
              </a:tblGrid>
              <a:tr h="370840">
                <a:tc>
                  <a:txBody>
                    <a:bodyPr/>
                    <a:lstStyle/>
                    <a:p>
                      <a:r>
                        <a:rPr lang="en-US" dirty="0" err="1"/>
                        <a:t>Tình</a:t>
                      </a:r>
                      <a:r>
                        <a:rPr lang="en-US" dirty="0"/>
                        <a:t> </a:t>
                      </a:r>
                      <a:r>
                        <a:rPr lang="en-US" dirty="0" err="1"/>
                        <a:t>huống</a:t>
                      </a:r>
                      <a:endParaRPr lang="en-US" dirty="0"/>
                    </a:p>
                  </a:txBody>
                  <a:tcPr anchor="ctr"/>
                </a:tc>
                <a:tc>
                  <a:txBody>
                    <a:bodyPr/>
                    <a:lstStyle/>
                    <a:p>
                      <a:r>
                        <a:rPr lang="en-US"/>
                        <a:t>Kế hoạch</a:t>
                      </a:r>
                    </a:p>
                  </a:txBody>
                  <a:tcPr anchor="ctr"/>
                </a:tc>
                <a:extLst>
                  <a:ext uri="{0D108BD9-81ED-4DB2-BD59-A6C34878D82A}">
                    <a16:rowId xmlns:a16="http://schemas.microsoft.com/office/drawing/2014/main" val="1329654121"/>
                  </a:ext>
                </a:extLst>
              </a:tr>
              <a:tr h="370840">
                <a:tc>
                  <a:txBody>
                    <a:bodyPr/>
                    <a:lstStyle/>
                    <a:p>
                      <a:r>
                        <a:rPr lang="vi-VN"/>
                        <a:t>Lambda không chạy được</a:t>
                      </a:r>
                    </a:p>
                  </a:txBody>
                  <a:tcPr anchor="ctr"/>
                </a:tc>
                <a:tc>
                  <a:txBody>
                    <a:bodyPr/>
                    <a:lstStyle/>
                    <a:p>
                      <a:r>
                        <a:rPr lang="en-US"/>
                        <a:t>Sử dụng test thủ công từ Console hoặc CLI</a:t>
                      </a:r>
                    </a:p>
                  </a:txBody>
                  <a:tcPr anchor="ctr"/>
                </a:tc>
                <a:extLst>
                  <a:ext uri="{0D108BD9-81ED-4DB2-BD59-A6C34878D82A}">
                    <a16:rowId xmlns:a16="http://schemas.microsoft.com/office/drawing/2014/main" val="3278555628"/>
                  </a:ext>
                </a:extLst>
              </a:tr>
              <a:tr h="370840">
                <a:tc>
                  <a:txBody>
                    <a:bodyPr/>
                    <a:lstStyle/>
                    <a:p>
                      <a:r>
                        <a:rPr lang="en-US"/>
                        <a:t>Không hiện tag trong Cost Explorer</a:t>
                      </a:r>
                    </a:p>
                  </a:txBody>
                  <a:tcPr anchor="ctr"/>
                </a:tc>
                <a:tc>
                  <a:txBody>
                    <a:bodyPr/>
                    <a:lstStyle/>
                    <a:p>
                      <a:r>
                        <a:rPr lang="en-US" dirty="0" err="1"/>
                        <a:t>Chờ</a:t>
                      </a:r>
                      <a:r>
                        <a:rPr lang="en-US" dirty="0"/>
                        <a:t> </a:t>
                      </a:r>
                      <a:r>
                        <a:rPr lang="en-US" dirty="0" err="1"/>
                        <a:t>đến</a:t>
                      </a:r>
                      <a:r>
                        <a:rPr lang="en-US" dirty="0"/>
                        <a:t> </a:t>
                      </a:r>
                      <a:r>
                        <a:rPr lang="en-US" dirty="0" err="1"/>
                        <a:t>ngày</a:t>
                      </a:r>
                      <a:r>
                        <a:rPr lang="en-US" dirty="0"/>
                        <a:t> </a:t>
                      </a:r>
                      <a:r>
                        <a:rPr lang="en-US" dirty="0" err="1"/>
                        <a:t>hôm</a:t>
                      </a:r>
                      <a:r>
                        <a:rPr lang="en-US" dirty="0"/>
                        <a:t> </a:t>
                      </a:r>
                      <a:r>
                        <a:rPr lang="en-US" dirty="0" err="1"/>
                        <a:t>sau</a:t>
                      </a:r>
                      <a:r>
                        <a:rPr lang="en-US" dirty="0"/>
                        <a:t> </a:t>
                      </a:r>
                      <a:r>
                        <a:rPr lang="en-US" dirty="0" err="1"/>
                        <a:t>thì</a:t>
                      </a:r>
                      <a:r>
                        <a:rPr lang="en-US" dirty="0"/>
                        <a:t> Cost Data </a:t>
                      </a:r>
                      <a:r>
                        <a:rPr lang="en-US" dirty="0" err="1"/>
                        <a:t>cập</a:t>
                      </a:r>
                      <a:r>
                        <a:rPr lang="en-US" dirty="0"/>
                        <a:t> </a:t>
                      </a:r>
                      <a:r>
                        <a:rPr lang="en-US" dirty="0" err="1"/>
                        <a:t>nhật</a:t>
                      </a:r>
                      <a:r>
                        <a:rPr lang="en-US" dirty="0"/>
                        <a:t> </a:t>
                      </a:r>
                      <a:r>
                        <a:rPr lang="en-US" dirty="0" err="1"/>
                        <a:t>sau</a:t>
                      </a:r>
                      <a:r>
                        <a:rPr lang="en-US" dirty="0"/>
                        <a:t> 24-48h</a:t>
                      </a:r>
                    </a:p>
                  </a:txBody>
                  <a:tcPr anchor="ctr"/>
                </a:tc>
                <a:extLst>
                  <a:ext uri="{0D108BD9-81ED-4DB2-BD59-A6C34878D82A}">
                    <a16:rowId xmlns:a16="http://schemas.microsoft.com/office/drawing/2014/main" val="286082892"/>
                  </a:ext>
                </a:extLst>
              </a:tr>
              <a:tr h="370840">
                <a:tc>
                  <a:txBody>
                    <a:bodyPr/>
                    <a:lstStyle/>
                    <a:p>
                      <a:r>
                        <a:rPr lang="en-US"/>
                        <a:t>Thiếu tag chuẩn</a:t>
                      </a:r>
                    </a:p>
                  </a:txBody>
                  <a:tcPr anchor="ctr"/>
                </a:tc>
                <a:tc>
                  <a:txBody>
                    <a:bodyPr/>
                    <a:lstStyle/>
                    <a:p>
                      <a:r>
                        <a:rPr lang="en-US"/>
                        <a:t>Sửa template và test lại, không cần xóa resource</a:t>
                      </a:r>
                    </a:p>
                  </a:txBody>
                  <a:tcPr anchor="ctr"/>
                </a:tc>
                <a:extLst>
                  <a:ext uri="{0D108BD9-81ED-4DB2-BD59-A6C34878D82A}">
                    <a16:rowId xmlns:a16="http://schemas.microsoft.com/office/drawing/2014/main" val="3811667431"/>
                  </a:ext>
                </a:extLst>
              </a:tr>
              <a:tr h="370840">
                <a:tc>
                  <a:txBody>
                    <a:bodyPr/>
                    <a:lstStyle/>
                    <a:p>
                      <a:r>
                        <a:rPr lang="en-US"/>
                        <a:t>Không thấy Dashboard</a:t>
                      </a:r>
                    </a:p>
                  </a:txBody>
                  <a:tcPr anchor="ctr"/>
                </a:tc>
                <a:tc>
                  <a:txBody>
                    <a:bodyPr/>
                    <a:lstStyle/>
                    <a:p>
                      <a:r>
                        <a:rPr lang="en-US"/>
                        <a:t>Kiểm tra filter, hoặc export sang CSV để kiểm tra bằng tay</a:t>
                      </a:r>
                    </a:p>
                  </a:txBody>
                  <a:tcPr anchor="ctr"/>
                </a:tc>
                <a:extLst>
                  <a:ext uri="{0D108BD9-81ED-4DB2-BD59-A6C34878D82A}">
                    <a16:rowId xmlns:a16="http://schemas.microsoft.com/office/drawing/2014/main" val="467964681"/>
                  </a:ext>
                </a:extLst>
              </a:tr>
              <a:tr h="370840">
                <a:tc>
                  <a:txBody>
                    <a:bodyPr/>
                    <a:lstStyle/>
                    <a:p>
                      <a:r>
                        <a:rPr lang="en-US"/>
                        <a:t>Gặp lỗi không rõ</a:t>
                      </a:r>
                    </a:p>
                  </a:txBody>
                  <a:tcPr anchor="ctr"/>
                </a:tc>
                <a:tc>
                  <a:txBody>
                    <a:bodyPr/>
                    <a:lstStyle/>
                    <a:p>
                      <a:r>
                        <a:rPr lang="en-US" dirty="0" err="1"/>
                        <a:t>Tham</a:t>
                      </a:r>
                      <a:r>
                        <a:rPr lang="en-US" dirty="0"/>
                        <a:t> </a:t>
                      </a:r>
                      <a:r>
                        <a:rPr lang="en-US" dirty="0" err="1"/>
                        <a:t>khảo</a:t>
                      </a:r>
                      <a:r>
                        <a:rPr lang="en-US" dirty="0"/>
                        <a:t> CloudWatch Logs </a:t>
                      </a:r>
                      <a:r>
                        <a:rPr lang="en-US" dirty="0" err="1"/>
                        <a:t>và</a:t>
                      </a:r>
                      <a:r>
                        <a:rPr lang="en-US" dirty="0"/>
                        <a:t> </a:t>
                      </a:r>
                      <a:r>
                        <a:rPr lang="en-US" dirty="0" err="1"/>
                        <a:t>dán</a:t>
                      </a:r>
                      <a:r>
                        <a:rPr lang="en-US" dirty="0"/>
                        <a:t> </a:t>
                      </a:r>
                      <a:r>
                        <a:rPr lang="en-US" dirty="0" err="1"/>
                        <a:t>lỗi</a:t>
                      </a:r>
                      <a:r>
                        <a:rPr lang="en-US" dirty="0"/>
                        <a:t> </a:t>
                      </a:r>
                      <a:r>
                        <a:rPr lang="en-US" dirty="0" err="1"/>
                        <a:t>lên</a:t>
                      </a:r>
                      <a:r>
                        <a:rPr lang="en-US" dirty="0"/>
                        <a:t> forum AWS Study </a:t>
                      </a:r>
                      <a:r>
                        <a:rPr lang="en-US" dirty="0" err="1"/>
                        <a:t>Group,hỏi</a:t>
                      </a:r>
                      <a:r>
                        <a:rPr lang="en-US" dirty="0"/>
                        <a:t> </a:t>
                      </a:r>
                      <a:r>
                        <a:rPr lang="en-US" dirty="0" err="1"/>
                        <a:t>cộng</a:t>
                      </a:r>
                      <a:r>
                        <a:rPr lang="en-US" dirty="0"/>
                        <a:t> </a:t>
                      </a:r>
                      <a:r>
                        <a:rPr lang="en-US" dirty="0" err="1"/>
                        <a:t>đồng</a:t>
                      </a:r>
                      <a:endParaRPr lang="en-US" dirty="0"/>
                    </a:p>
                  </a:txBody>
                  <a:tcPr anchor="ctr"/>
                </a:tc>
                <a:extLst>
                  <a:ext uri="{0D108BD9-81ED-4DB2-BD59-A6C34878D82A}">
                    <a16:rowId xmlns:a16="http://schemas.microsoft.com/office/drawing/2014/main" val="1382704933"/>
                  </a:ext>
                </a:extLst>
              </a:tr>
            </a:tbl>
          </a:graphicData>
        </a:graphic>
      </p:graphicFrame>
    </p:spTree>
    <p:extLst>
      <p:ext uri="{BB962C8B-B14F-4D97-AF65-F5344CB8AC3E}">
        <p14:creationId xmlns:p14="http://schemas.microsoft.com/office/powerpoint/2010/main" val="10799062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AB306-DF60-4359-8DEA-624E74B0D287}"/>
              </a:ext>
            </a:extLst>
          </p:cNvPr>
          <p:cNvSpPr>
            <a:spLocks noGrp="1"/>
          </p:cNvSpPr>
          <p:nvPr>
            <p:ph type="title"/>
          </p:nvPr>
        </p:nvSpPr>
        <p:spPr/>
        <p:txBody>
          <a:bodyPr/>
          <a:lstStyle/>
          <a:p>
            <a:r>
              <a:rPr lang="en-US" dirty="0"/>
              <a:t>Theo </a:t>
            </a:r>
            <a:r>
              <a:rPr lang="en-US" dirty="0" err="1"/>
              <a:t>dõi</a:t>
            </a:r>
            <a:r>
              <a:rPr lang="en-US" dirty="0"/>
              <a:t> </a:t>
            </a:r>
            <a:r>
              <a:rPr lang="en-US" dirty="0" err="1"/>
              <a:t>và</a:t>
            </a:r>
            <a:r>
              <a:rPr lang="en-US" dirty="0"/>
              <a:t> </a:t>
            </a:r>
            <a:r>
              <a:rPr lang="en-US" dirty="0" err="1"/>
              <a:t>báo</a:t>
            </a:r>
            <a:r>
              <a:rPr lang="en-US" dirty="0"/>
              <a:t> </a:t>
            </a:r>
            <a:r>
              <a:rPr lang="en-US" dirty="0" err="1"/>
              <a:t>cáo</a:t>
            </a:r>
            <a:r>
              <a:rPr lang="en-US" dirty="0"/>
              <a:t> </a:t>
            </a:r>
            <a:r>
              <a:rPr lang="en-US" dirty="0" err="1"/>
              <a:t>rủi</a:t>
            </a:r>
            <a:r>
              <a:rPr lang="en-US" dirty="0"/>
              <a:t> </a:t>
            </a:r>
            <a:r>
              <a:rPr lang="en-US" dirty="0" err="1"/>
              <a:t>ro</a:t>
            </a:r>
            <a:endParaRPr lang="en-US" dirty="0"/>
          </a:p>
        </p:txBody>
      </p:sp>
      <p:sp>
        <p:nvSpPr>
          <p:cNvPr id="4" name="Rectangle 1">
            <a:extLst>
              <a:ext uri="{FF2B5EF4-FFF2-40B4-BE49-F238E27FC236}">
                <a16:creationId xmlns:a16="http://schemas.microsoft.com/office/drawing/2014/main" id="{2A1FAA0A-C0AA-4014-ACB4-38A22F1FC2D8}"/>
              </a:ext>
            </a:extLst>
          </p:cNvPr>
          <p:cNvSpPr>
            <a:spLocks noGrp="1" noChangeArrowheads="1"/>
          </p:cNvSpPr>
          <p:nvPr>
            <p:ph idx="1"/>
          </p:nvPr>
        </p:nvSpPr>
        <p:spPr bwMode="auto">
          <a:xfrm>
            <a:off x="516467" y="1732402"/>
            <a:ext cx="8170333"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Checklist </a:t>
            </a:r>
            <a:r>
              <a:rPr kumimoji="0" lang="en-US" altLang="en-US" sz="1800" b="0" i="0" u="none" strike="noStrike" cap="none" normalizeH="0" baseline="0" dirty="0" err="1">
                <a:ln>
                  <a:noFill/>
                </a:ln>
                <a:solidFill>
                  <a:schemeClr val="tx1"/>
                </a:solidFill>
                <a:effectLst/>
                <a:latin typeface="Arial" panose="020B0604020202020204" pitchFamily="34" charset="0"/>
              </a:rPr>
              <a:t>mỗi</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buổi</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thực</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hành</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Ghi</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chú</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lại</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vấn</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đề</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trong</a:t>
            </a:r>
            <a:r>
              <a:rPr kumimoji="0" lang="en-US" altLang="en-US" sz="1800" b="0" i="0" u="none" strike="noStrike" cap="none" normalizeH="0" baseline="0" dirty="0">
                <a:ln>
                  <a:noFill/>
                </a:ln>
                <a:solidFill>
                  <a:schemeClr val="tx1"/>
                </a:solidFill>
                <a:effectLst/>
                <a:latin typeface="Arial" panose="020B0604020202020204" pitchFamily="34" charset="0"/>
              </a:rPr>
              <a:t> Worklog (Google Sheet)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Review </a:t>
            </a:r>
            <a:r>
              <a:rPr kumimoji="0" lang="en-US" altLang="en-US" sz="1800" b="0" i="0" u="none" strike="noStrike" cap="none" normalizeH="0" baseline="0" dirty="0" err="1">
                <a:ln>
                  <a:noFill/>
                </a:ln>
                <a:solidFill>
                  <a:schemeClr val="tx1"/>
                </a:solidFill>
                <a:effectLst/>
                <a:latin typeface="Arial" panose="020B0604020202020204" pitchFamily="34" charset="0"/>
              </a:rPr>
              <a:t>định</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kỳ</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sau</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mỗi</a:t>
            </a:r>
            <a:r>
              <a:rPr kumimoji="0" lang="en-US" altLang="en-US" sz="1800" b="0" i="0" u="none" strike="noStrike" cap="none" normalizeH="0" baseline="0" dirty="0">
                <a:ln>
                  <a:noFill/>
                </a:ln>
                <a:solidFill>
                  <a:schemeClr val="tx1"/>
                </a:solidFill>
                <a:effectLst/>
                <a:latin typeface="Arial" panose="020B0604020202020204" pitchFamily="34" charset="0"/>
              </a:rPr>
              <a:t> phase (</a:t>
            </a:r>
            <a:r>
              <a:rPr kumimoji="0" lang="en-US" altLang="en-US" sz="1800" b="0" i="0" u="none" strike="noStrike" cap="none" normalizeH="0" baseline="0" dirty="0" err="1">
                <a:ln>
                  <a:noFill/>
                </a:ln>
                <a:solidFill>
                  <a:schemeClr val="tx1"/>
                </a:solidFill>
                <a:effectLst/>
                <a:latin typeface="Arial" panose="020B0604020202020204" pitchFamily="34" charset="0"/>
              </a:rPr>
              <a:t>vd</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sau</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khi</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xong</a:t>
            </a:r>
            <a:r>
              <a:rPr kumimoji="0" lang="en-US" altLang="en-US" sz="1800" b="0" i="0" u="none" strike="noStrike" cap="none" normalizeH="0" baseline="0" dirty="0">
                <a:ln>
                  <a:noFill/>
                </a:ln>
                <a:solidFill>
                  <a:schemeClr val="tx1"/>
                </a:solidFill>
                <a:effectLst/>
                <a:latin typeface="Arial" panose="020B0604020202020204" pitchFamily="34" charset="0"/>
              </a:rPr>
              <a:t> Lambda, </a:t>
            </a:r>
            <a:r>
              <a:rPr kumimoji="0" lang="en-US" altLang="en-US" sz="1800" b="0" i="0" u="none" strike="noStrike" cap="none" normalizeH="0" baseline="0" dirty="0" err="1">
                <a:ln>
                  <a:noFill/>
                </a:ln>
                <a:solidFill>
                  <a:schemeClr val="tx1"/>
                </a:solidFill>
                <a:effectLst/>
                <a:latin typeface="Arial" panose="020B0604020202020204" pitchFamily="34" charset="0"/>
              </a:rPr>
              <a:t>xong</a:t>
            </a:r>
            <a:r>
              <a:rPr kumimoji="0" lang="en-US" altLang="en-US" sz="1800" b="0" i="0" u="none" strike="noStrike" cap="none" normalizeH="0" baseline="0" dirty="0">
                <a:ln>
                  <a:noFill/>
                </a:ln>
                <a:solidFill>
                  <a:schemeClr val="tx1"/>
                </a:solidFill>
                <a:effectLst/>
                <a:latin typeface="Arial" panose="020B0604020202020204" pitchFamily="34" charset="0"/>
              </a:rPr>
              <a:t> Dashboard)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Dự</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phòng</a:t>
            </a:r>
            <a:r>
              <a:rPr kumimoji="0" lang="en-US" altLang="en-US" sz="1800" b="0" i="0" u="none" strike="noStrike" cap="none" normalizeH="0" baseline="0" dirty="0">
                <a:ln>
                  <a:noFill/>
                </a:ln>
                <a:solidFill>
                  <a:schemeClr val="tx1"/>
                </a:solidFill>
                <a:effectLst/>
                <a:latin typeface="Arial" panose="020B0604020202020204" pitchFamily="34" charset="0"/>
              </a:rPr>
              <a:t> 1-2 </a:t>
            </a:r>
            <a:r>
              <a:rPr kumimoji="0" lang="en-US" altLang="en-US" sz="1800" b="0" i="0" u="none" strike="noStrike" cap="none" normalizeH="0" baseline="0" dirty="0" err="1">
                <a:ln>
                  <a:noFill/>
                </a:ln>
                <a:solidFill>
                  <a:schemeClr val="tx1"/>
                </a:solidFill>
                <a:effectLst/>
                <a:latin typeface="Arial" panose="020B0604020202020204" pitchFamily="34" charset="0"/>
              </a:rPr>
              <a:t>ngày</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để</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sửa</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lỗi</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cuối</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kỳ</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345752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41280-46FA-4EAB-BA81-2F14B75ACB19}"/>
              </a:ext>
            </a:extLst>
          </p:cNvPr>
          <p:cNvSpPr>
            <a:spLocks noGrp="1"/>
          </p:cNvSpPr>
          <p:nvPr>
            <p:ph type="title"/>
          </p:nvPr>
        </p:nvSpPr>
        <p:spPr/>
        <p:txBody>
          <a:bodyPr/>
          <a:lstStyle/>
          <a:p>
            <a:r>
              <a:rPr lang="en-US" dirty="0"/>
              <a:t>8. Expected Outcomes</a:t>
            </a:r>
          </a:p>
        </p:txBody>
      </p:sp>
      <p:graphicFrame>
        <p:nvGraphicFramePr>
          <p:cNvPr id="4" name="Table 4">
            <a:extLst>
              <a:ext uri="{FF2B5EF4-FFF2-40B4-BE49-F238E27FC236}">
                <a16:creationId xmlns:a16="http://schemas.microsoft.com/office/drawing/2014/main" id="{E9BDD077-1DCF-4682-B1FB-46CC00F19AAF}"/>
              </a:ext>
            </a:extLst>
          </p:cNvPr>
          <p:cNvGraphicFramePr>
            <a:graphicFrameLocks noGrp="1"/>
          </p:cNvGraphicFramePr>
          <p:nvPr>
            <p:ph idx="1"/>
            <p:extLst>
              <p:ext uri="{D42A27DB-BD31-4B8C-83A1-F6EECF244321}">
                <p14:modId xmlns:p14="http://schemas.microsoft.com/office/powerpoint/2010/main" val="1215183179"/>
              </p:ext>
            </p:extLst>
          </p:nvPr>
        </p:nvGraphicFramePr>
        <p:xfrm>
          <a:off x="457200" y="1600200"/>
          <a:ext cx="8229600" cy="421132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1237410879"/>
                    </a:ext>
                  </a:extLst>
                </a:gridCol>
                <a:gridCol w="4114800">
                  <a:extLst>
                    <a:ext uri="{9D8B030D-6E8A-4147-A177-3AD203B41FA5}">
                      <a16:colId xmlns:a16="http://schemas.microsoft.com/office/drawing/2014/main" val="275096241"/>
                    </a:ext>
                  </a:extLst>
                </a:gridCol>
              </a:tblGrid>
              <a:tr h="370840">
                <a:tc>
                  <a:txBody>
                    <a:bodyPr/>
                    <a:lstStyle/>
                    <a:p>
                      <a:r>
                        <a:rPr lang="en-US" dirty="0" err="1"/>
                        <a:t>Chỉ</a:t>
                      </a:r>
                      <a:r>
                        <a:rPr lang="en-US" dirty="0"/>
                        <a:t> </a:t>
                      </a:r>
                      <a:r>
                        <a:rPr lang="en-US" dirty="0" err="1"/>
                        <a:t>số</a:t>
                      </a:r>
                      <a:r>
                        <a:rPr lang="en-US" dirty="0"/>
                        <a:t> </a:t>
                      </a:r>
                      <a:r>
                        <a:rPr lang="en-US" dirty="0" err="1"/>
                        <a:t>kỹ</a:t>
                      </a:r>
                      <a:r>
                        <a:rPr lang="en-US" dirty="0"/>
                        <a:t> </a:t>
                      </a:r>
                      <a:r>
                        <a:rPr lang="en-US" dirty="0" err="1"/>
                        <a:t>thuật</a:t>
                      </a:r>
                      <a:endParaRPr lang="en-US" dirty="0"/>
                    </a:p>
                  </a:txBody>
                  <a:tcPr anchor="ctr"/>
                </a:tc>
                <a:tc>
                  <a:txBody>
                    <a:bodyPr/>
                    <a:lstStyle/>
                    <a:p>
                      <a:r>
                        <a:rPr lang="en-US"/>
                        <a:t>Mục tiêu cụ thể</a:t>
                      </a:r>
                    </a:p>
                  </a:txBody>
                  <a:tcPr anchor="ctr"/>
                </a:tc>
                <a:extLst>
                  <a:ext uri="{0D108BD9-81ED-4DB2-BD59-A6C34878D82A}">
                    <a16:rowId xmlns:a16="http://schemas.microsoft.com/office/drawing/2014/main" val="2680674112"/>
                  </a:ext>
                </a:extLst>
              </a:tr>
              <a:tr h="370840">
                <a:tc>
                  <a:txBody>
                    <a:bodyPr/>
                    <a:lstStyle/>
                    <a:p>
                      <a:r>
                        <a:rPr lang="en-US" dirty="0" err="1"/>
                        <a:t>Tự</a:t>
                      </a:r>
                      <a:r>
                        <a:rPr lang="en-US" dirty="0"/>
                        <a:t> </a:t>
                      </a:r>
                      <a:r>
                        <a:rPr lang="en-US" dirty="0" err="1"/>
                        <a:t>động</a:t>
                      </a:r>
                      <a:r>
                        <a:rPr lang="en-US" dirty="0"/>
                        <a:t> </a:t>
                      </a:r>
                      <a:r>
                        <a:rPr lang="en-US" dirty="0" err="1"/>
                        <a:t>gán</a:t>
                      </a:r>
                      <a:r>
                        <a:rPr lang="en-US" dirty="0"/>
                        <a:t> tag (EC2)</a:t>
                      </a:r>
                    </a:p>
                  </a:txBody>
                  <a:tcPr anchor="ctr"/>
                </a:tc>
                <a:tc>
                  <a:txBody>
                    <a:bodyPr/>
                    <a:lstStyle/>
                    <a:p>
                      <a:r>
                        <a:rPr lang="vi-VN"/>
                        <a:t>100% resource EC2 tạo mới được gán tag trong vòng &lt;5 phút</a:t>
                      </a:r>
                    </a:p>
                  </a:txBody>
                  <a:tcPr anchor="ctr"/>
                </a:tc>
                <a:extLst>
                  <a:ext uri="{0D108BD9-81ED-4DB2-BD59-A6C34878D82A}">
                    <a16:rowId xmlns:a16="http://schemas.microsoft.com/office/drawing/2014/main" val="4146548590"/>
                  </a:ext>
                </a:extLst>
              </a:tr>
              <a:tr h="370840">
                <a:tc>
                  <a:txBody>
                    <a:bodyPr/>
                    <a:lstStyle/>
                    <a:p>
                      <a:r>
                        <a:rPr lang="en-US" dirty="0"/>
                        <a:t>Tagging latency</a:t>
                      </a:r>
                    </a:p>
                  </a:txBody>
                  <a:tcPr anchor="ctr"/>
                </a:tc>
                <a:tc>
                  <a:txBody>
                    <a:bodyPr/>
                    <a:lstStyle/>
                    <a:p>
                      <a:r>
                        <a:rPr lang="en-US"/>
                        <a:t>Trung bình &lt; 3 phút (đo qua CloudWatch Logs)</a:t>
                      </a:r>
                    </a:p>
                  </a:txBody>
                  <a:tcPr anchor="ctr"/>
                </a:tc>
                <a:extLst>
                  <a:ext uri="{0D108BD9-81ED-4DB2-BD59-A6C34878D82A}">
                    <a16:rowId xmlns:a16="http://schemas.microsoft.com/office/drawing/2014/main" val="3126135264"/>
                  </a:ext>
                </a:extLst>
              </a:tr>
              <a:tr h="370840">
                <a:tc>
                  <a:txBody>
                    <a:bodyPr/>
                    <a:lstStyle/>
                    <a:p>
                      <a:r>
                        <a:rPr lang="en-US" dirty="0"/>
                        <a:t>Log </a:t>
                      </a:r>
                      <a:r>
                        <a:rPr lang="en-US" dirty="0" err="1"/>
                        <a:t>hoạt</a:t>
                      </a:r>
                      <a:r>
                        <a:rPr lang="en-US" dirty="0"/>
                        <a:t> </a:t>
                      </a:r>
                      <a:r>
                        <a:rPr lang="en-US" dirty="0" err="1"/>
                        <a:t>động</a:t>
                      </a:r>
                      <a:r>
                        <a:rPr lang="en-US" dirty="0"/>
                        <a:t> Lambda</a:t>
                      </a:r>
                    </a:p>
                  </a:txBody>
                  <a:tcPr anchor="ctr"/>
                </a:tc>
                <a:tc>
                  <a:txBody>
                    <a:bodyPr/>
                    <a:lstStyle/>
                    <a:p>
                      <a:r>
                        <a:rPr lang="en-US"/>
                        <a:t>Có LogGroup, ghi nhận thông tin hoạt động đầy đủ</a:t>
                      </a:r>
                    </a:p>
                  </a:txBody>
                  <a:tcPr anchor="ctr"/>
                </a:tc>
                <a:extLst>
                  <a:ext uri="{0D108BD9-81ED-4DB2-BD59-A6C34878D82A}">
                    <a16:rowId xmlns:a16="http://schemas.microsoft.com/office/drawing/2014/main" val="1979174924"/>
                  </a:ext>
                </a:extLst>
              </a:tr>
              <a:tr h="370840">
                <a:tc>
                  <a:txBody>
                    <a:bodyPr/>
                    <a:lstStyle/>
                    <a:p>
                      <a:r>
                        <a:rPr lang="en-US" dirty="0"/>
                        <a:t>Dashboard </a:t>
                      </a:r>
                      <a:r>
                        <a:rPr lang="en-US" dirty="0" err="1"/>
                        <a:t>sử</a:t>
                      </a:r>
                      <a:r>
                        <a:rPr lang="en-US" dirty="0"/>
                        <a:t> </a:t>
                      </a:r>
                      <a:r>
                        <a:rPr lang="en-US" dirty="0" err="1"/>
                        <a:t>dụng</a:t>
                      </a:r>
                      <a:r>
                        <a:rPr lang="en-US" dirty="0"/>
                        <a:t> tag</a:t>
                      </a:r>
                    </a:p>
                  </a:txBody>
                  <a:tcPr anchor="ctr"/>
                </a:tc>
                <a:tc>
                  <a:txBody>
                    <a:bodyPr/>
                    <a:lstStyle/>
                    <a:p>
                      <a:r>
                        <a:rPr lang="vi-VN"/>
                        <a:t>Dashboard lọc được theo các thẻ như: Project, Environment</a:t>
                      </a:r>
                    </a:p>
                  </a:txBody>
                  <a:tcPr anchor="ctr"/>
                </a:tc>
                <a:extLst>
                  <a:ext uri="{0D108BD9-81ED-4DB2-BD59-A6C34878D82A}">
                    <a16:rowId xmlns:a16="http://schemas.microsoft.com/office/drawing/2014/main" val="3930271236"/>
                  </a:ext>
                </a:extLst>
              </a:tr>
              <a:tr h="370840">
                <a:tc>
                  <a:txBody>
                    <a:bodyPr/>
                    <a:lstStyle/>
                    <a:p>
                      <a:r>
                        <a:rPr lang="en-US" dirty="0"/>
                        <a:t>Compliance </a:t>
                      </a:r>
                      <a:r>
                        <a:rPr lang="en-US" dirty="0" err="1"/>
                        <a:t>kiểm</a:t>
                      </a:r>
                      <a:r>
                        <a:rPr lang="en-US" dirty="0"/>
                        <a:t> </a:t>
                      </a:r>
                      <a:r>
                        <a:rPr lang="en-US" dirty="0" err="1"/>
                        <a:t>tra</a:t>
                      </a:r>
                      <a:r>
                        <a:rPr lang="en-US" dirty="0"/>
                        <a:t> tag</a:t>
                      </a:r>
                    </a:p>
                  </a:txBody>
                  <a:tcPr anchor="ctr"/>
                </a:tc>
                <a:tc>
                  <a:txBody>
                    <a:bodyPr/>
                    <a:lstStyle/>
                    <a:p>
                      <a:r>
                        <a:rPr lang="vi-VN"/>
                        <a:t>AWS Config xác định được các resource sai tag</a:t>
                      </a:r>
                    </a:p>
                  </a:txBody>
                  <a:tcPr anchor="ctr"/>
                </a:tc>
                <a:extLst>
                  <a:ext uri="{0D108BD9-81ED-4DB2-BD59-A6C34878D82A}">
                    <a16:rowId xmlns:a16="http://schemas.microsoft.com/office/drawing/2014/main" val="2810480141"/>
                  </a:ext>
                </a:extLst>
              </a:tr>
              <a:tr h="370840">
                <a:tc>
                  <a:txBody>
                    <a:bodyPr/>
                    <a:lstStyle/>
                    <a:p>
                      <a:r>
                        <a:rPr lang="en-US" dirty="0"/>
                        <a:t>Giao </a:t>
                      </a:r>
                      <a:r>
                        <a:rPr lang="en-US" dirty="0" err="1"/>
                        <a:t>diện</a:t>
                      </a:r>
                      <a:r>
                        <a:rPr lang="en-US" dirty="0"/>
                        <a:t> </a:t>
                      </a:r>
                      <a:r>
                        <a:rPr lang="en-US" dirty="0" err="1"/>
                        <a:t>trực</a:t>
                      </a:r>
                      <a:r>
                        <a:rPr lang="en-US" dirty="0"/>
                        <a:t> </a:t>
                      </a:r>
                      <a:r>
                        <a:rPr lang="en-US" dirty="0" err="1"/>
                        <a:t>quan</a:t>
                      </a:r>
                      <a:endParaRPr lang="en-US" dirty="0"/>
                    </a:p>
                  </a:txBody>
                  <a:tcPr anchor="ctr"/>
                </a:tc>
                <a:tc>
                  <a:txBody>
                    <a:bodyPr/>
                    <a:lstStyle/>
                    <a:p>
                      <a:r>
                        <a:rPr lang="vi-VN" dirty="0"/>
                        <a:t>Có thể nhìn tổng chi phí theo dự án, theo môi trường từ Cost Explorer</a:t>
                      </a:r>
                    </a:p>
                  </a:txBody>
                  <a:tcPr anchor="ctr"/>
                </a:tc>
                <a:extLst>
                  <a:ext uri="{0D108BD9-81ED-4DB2-BD59-A6C34878D82A}">
                    <a16:rowId xmlns:a16="http://schemas.microsoft.com/office/drawing/2014/main" val="3765254227"/>
                  </a:ext>
                </a:extLst>
              </a:tr>
            </a:tbl>
          </a:graphicData>
        </a:graphic>
      </p:graphicFrame>
    </p:spTree>
    <p:extLst>
      <p:ext uri="{BB962C8B-B14F-4D97-AF65-F5344CB8AC3E}">
        <p14:creationId xmlns:p14="http://schemas.microsoft.com/office/powerpoint/2010/main" val="2706897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2825-8310-4025-B8DA-D77C92B8D5CA}"/>
              </a:ext>
            </a:extLst>
          </p:cNvPr>
          <p:cNvSpPr>
            <a:spLocks noGrp="1"/>
          </p:cNvSpPr>
          <p:nvPr>
            <p:ph type="title"/>
          </p:nvPr>
        </p:nvSpPr>
        <p:spPr/>
        <p:txBody>
          <a:bodyPr>
            <a:normAutofit fontScale="90000"/>
          </a:bodyPr>
          <a:lstStyle/>
          <a:p>
            <a:r>
              <a:rPr lang="en-US" dirty="0" err="1"/>
              <a:t>Kết</a:t>
            </a:r>
            <a:r>
              <a:rPr lang="en-US" dirty="0"/>
              <a:t> </a:t>
            </a:r>
            <a:r>
              <a:rPr lang="en-US" dirty="0" err="1"/>
              <a:t>quả</a:t>
            </a:r>
            <a:r>
              <a:rPr lang="en-US" dirty="0"/>
              <a:t> </a:t>
            </a:r>
            <a:r>
              <a:rPr lang="en-US" dirty="0" err="1"/>
              <a:t>học</a:t>
            </a:r>
            <a:r>
              <a:rPr lang="en-US" dirty="0"/>
              <a:t> </a:t>
            </a:r>
            <a:r>
              <a:rPr lang="en-US" dirty="0" err="1"/>
              <a:t>tập</a:t>
            </a:r>
            <a:r>
              <a:rPr lang="en-US" dirty="0"/>
              <a:t> </a:t>
            </a:r>
            <a:r>
              <a:rPr lang="en-US" dirty="0" err="1"/>
              <a:t>và</a:t>
            </a:r>
            <a:r>
              <a:rPr lang="en-US" dirty="0"/>
              <a:t> </a:t>
            </a:r>
            <a:r>
              <a:rPr lang="en-US" dirty="0" err="1"/>
              <a:t>giá</a:t>
            </a:r>
            <a:r>
              <a:rPr lang="en-US" dirty="0"/>
              <a:t> </a:t>
            </a:r>
            <a:r>
              <a:rPr lang="en-US" dirty="0" err="1"/>
              <a:t>trị</a:t>
            </a:r>
            <a:r>
              <a:rPr lang="en-US" dirty="0"/>
              <a:t> </a:t>
            </a:r>
            <a:r>
              <a:rPr lang="en-US" dirty="0" err="1"/>
              <a:t>thực</a:t>
            </a:r>
            <a:r>
              <a:rPr lang="en-US" dirty="0"/>
              <a:t> </a:t>
            </a:r>
            <a:r>
              <a:rPr lang="en-US" dirty="0" err="1"/>
              <a:t>hành</a:t>
            </a:r>
            <a:endParaRPr lang="en-US" dirty="0"/>
          </a:p>
        </p:txBody>
      </p:sp>
      <p:graphicFrame>
        <p:nvGraphicFramePr>
          <p:cNvPr id="4" name="Table 4">
            <a:extLst>
              <a:ext uri="{FF2B5EF4-FFF2-40B4-BE49-F238E27FC236}">
                <a16:creationId xmlns:a16="http://schemas.microsoft.com/office/drawing/2014/main" id="{369508D0-8327-4B96-87C5-CD8BE287BB5B}"/>
              </a:ext>
            </a:extLst>
          </p:cNvPr>
          <p:cNvGraphicFramePr>
            <a:graphicFrameLocks noGrp="1"/>
          </p:cNvGraphicFramePr>
          <p:nvPr>
            <p:ph idx="1"/>
            <p:extLst>
              <p:ext uri="{D42A27DB-BD31-4B8C-83A1-F6EECF244321}">
                <p14:modId xmlns:p14="http://schemas.microsoft.com/office/powerpoint/2010/main" val="3498855124"/>
              </p:ext>
            </p:extLst>
          </p:nvPr>
        </p:nvGraphicFramePr>
        <p:xfrm>
          <a:off x="457200" y="1600200"/>
          <a:ext cx="8229600" cy="48514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3636469948"/>
                    </a:ext>
                  </a:extLst>
                </a:gridCol>
                <a:gridCol w="4114800">
                  <a:extLst>
                    <a:ext uri="{9D8B030D-6E8A-4147-A177-3AD203B41FA5}">
                      <a16:colId xmlns:a16="http://schemas.microsoft.com/office/drawing/2014/main" val="1035061538"/>
                    </a:ext>
                  </a:extLst>
                </a:gridCol>
              </a:tblGrid>
              <a:tr h="370840">
                <a:tc>
                  <a:txBody>
                    <a:bodyPr/>
                    <a:lstStyle/>
                    <a:p>
                      <a:r>
                        <a:rPr lang="vi-VN" dirty="0"/>
                        <a:t>Năng lực đạt được</a:t>
                      </a:r>
                    </a:p>
                  </a:txBody>
                  <a:tcPr anchor="ctr"/>
                </a:tc>
                <a:tc>
                  <a:txBody>
                    <a:bodyPr/>
                    <a:lstStyle/>
                    <a:p>
                      <a:r>
                        <a:rPr lang="en-US"/>
                        <a:t>Mô tả</a:t>
                      </a:r>
                    </a:p>
                  </a:txBody>
                  <a:tcPr anchor="ctr"/>
                </a:tc>
                <a:extLst>
                  <a:ext uri="{0D108BD9-81ED-4DB2-BD59-A6C34878D82A}">
                    <a16:rowId xmlns:a16="http://schemas.microsoft.com/office/drawing/2014/main" val="566458077"/>
                  </a:ext>
                </a:extLst>
              </a:tr>
              <a:tr h="370840">
                <a:tc>
                  <a:txBody>
                    <a:bodyPr/>
                    <a:lstStyle/>
                    <a:p>
                      <a:r>
                        <a:rPr lang="en-US" dirty="0" err="1"/>
                        <a:t>Hiểu</a:t>
                      </a:r>
                      <a:r>
                        <a:rPr lang="en-US" dirty="0"/>
                        <a:t> </a:t>
                      </a:r>
                      <a:r>
                        <a:rPr lang="en-US" dirty="0" err="1"/>
                        <a:t>về</a:t>
                      </a:r>
                      <a:r>
                        <a:rPr lang="en-US" dirty="0"/>
                        <a:t> </a:t>
                      </a:r>
                      <a:r>
                        <a:rPr lang="en-US" dirty="0" err="1"/>
                        <a:t>EventBridge</a:t>
                      </a:r>
                      <a:r>
                        <a:rPr lang="en-US" dirty="0"/>
                        <a:t> + Lambda  architecture</a:t>
                      </a:r>
                    </a:p>
                  </a:txBody>
                  <a:tcPr anchor="ctr"/>
                </a:tc>
                <a:tc>
                  <a:txBody>
                    <a:bodyPr/>
                    <a:lstStyle/>
                    <a:p>
                      <a:r>
                        <a:rPr lang="en-US" dirty="0" err="1"/>
                        <a:t>Sử</a:t>
                      </a:r>
                      <a:r>
                        <a:rPr lang="en-US" dirty="0"/>
                        <a:t> </a:t>
                      </a:r>
                      <a:r>
                        <a:rPr lang="en-US" dirty="0" err="1"/>
                        <a:t>dụng</a:t>
                      </a:r>
                      <a:r>
                        <a:rPr lang="en-US" dirty="0"/>
                        <a:t> </a:t>
                      </a:r>
                      <a:r>
                        <a:rPr lang="en-US" dirty="0" err="1"/>
                        <a:t>EventBridge</a:t>
                      </a:r>
                      <a:r>
                        <a:rPr lang="en-US" dirty="0"/>
                        <a:t> + Lambda </a:t>
                      </a:r>
                      <a:r>
                        <a:rPr lang="en-US" dirty="0" err="1"/>
                        <a:t>để</a:t>
                      </a:r>
                      <a:r>
                        <a:rPr lang="en-US" dirty="0"/>
                        <a:t> </a:t>
                      </a:r>
                      <a:r>
                        <a:rPr lang="en-US" dirty="0" err="1"/>
                        <a:t>xử</a:t>
                      </a:r>
                      <a:r>
                        <a:rPr lang="en-US" dirty="0"/>
                        <a:t> </a:t>
                      </a:r>
                      <a:r>
                        <a:rPr lang="en-US" dirty="0" err="1"/>
                        <a:t>lý</a:t>
                      </a:r>
                      <a:r>
                        <a:rPr lang="en-US" dirty="0"/>
                        <a:t> </a:t>
                      </a:r>
                      <a:r>
                        <a:rPr lang="en-US" dirty="0" err="1"/>
                        <a:t>tự</a:t>
                      </a:r>
                      <a:r>
                        <a:rPr lang="en-US" dirty="0"/>
                        <a:t> </a:t>
                      </a:r>
                      <a:r>
                        <a:rPr lang="en-US" dirty="0" err="1"/>
                        <a:t>động</a:t>
                      </a:r>
                      <a:endParaRPr lang="en-US" dirty="0"/>
                    </a:p>
                  </a:txBody>
                  <a:tcPr anchor="ctr"/>
                </a:tc>
                <a:extLst>
                  <a:ext uri="{0D108BD9-81ED-4DB2-BD59-A6C34878D82A}">
                    <a16:rowId xmlns:a16="http://schemas.microsoft.com/office/drawing/2014/main" val="212624804"/>
                  </a:ext>
                </a:extLst>
              </a:tr>
              <a:tr h="370840">
                <a:tc>
                  <a:txBody>
                    <a:bodyPr/>
                    <a:lstStyle/>
                    <a:p>
                      <a:r>
                        <a:rPr lang="en-US" dirty="0" err="1"/>
                        <a:t>Kỹ</a:t>
                      </a:r>
                      <a:r>
                        <a:rPr lang="en-US" dirty="0"/>
                        <a:t> </a:t>
                      </a:r>
                      <a:r>
                        <a:rPr lang="en-US" dirty="0" err="1"/>
                        <a:t>năng</a:t>
                      </a:r>
                      <a:r>
                        <a:rPr lang="en-US" dirty="0"/>
                        <a:t> </a:t>
                      </a:r>
                      <a:r>
                        <a:rPr lang="en-US" dirty="0" err="1"/>
                        <a:t>phân</a:t>
                      </a:r>
                      <a:r>
                        <a:rPr lang="en-US" dirty="0"/>
                        <a:t> </a:t>
                      </a:r>
                      <a:r>
                        <a:rPr lang="en-US" dirty="0" err="1"/>
                        <a:t>quyền</a:t>
                      </a:r>
                      <a:r>
                        <a:rPr lang="en-US" dirty="0"/>
                        <a:t> IAM</a:t>
                      </a:r>
                    </a:p>
                  </a:txBody>
                  <a:tcPr anchor="ctr"/>
                </a:tc>
                <a:tc>
                  <a:txBody>
                    <a:bodyPr/>
                    <a:lstStyle/>
                    <a:p>
                      <a:r>
                        <a:rPr lang="en-US"/>
                        <a:t>Biết cách gán đúng chính sách cho Lambda và các thành phần khác</a:t>
                      </a:r>
                    </a:p>
                  </a:txBody>
                  <a:tcPr anchor="ctr"/>
                </a:tc>
                <a:extLst>
                  <a:ext uri="{0D108BD9-81ED-4DB2-BD59-A6C34878D82A}">
                    <a16:rowId xmlns:a16="http://schemas.microsoft.com/office/drawing/2014/main" val="3572135581"/>
                  </a:ext>
                </a:extLst>
              </a:tr>
              <a:tr h="370840">
                <a:tc>
                  <a:txBody>
                    <a:bodyPr/>
                    <a:lstStyle/>
                    <a:p>
                      <a:r>
                        <a:rPr lang="en-US" dirty="0" err="1"/>
                        <a:t>Làm</a:t>
                      </a:r>
                      <a:r>
                        <a:rPr lang="en-US" dirty="0"/>
                        <a:t> </a:t>
                      </a:r>
                      <a:r>
                        <a:rPr lang="en-US" dirty="0" err="1"/>
                        <a:t>việc</a:t>
                      </a:r>
                      <a:r>
                        <a:rPr lang="en-US" dirty="0"/>
                        <a:t> </a:t>
                      </a:r>
                      <a:r>
                        <a:rPr lang="en-US" dirty="0" err="1"/>
                        <a:t>với</a:t>
                      </a:r>
                      <a:r>
                        <a:rPr lang="en-US" dirty="0"/>
                        <a:t> </a:t>
                      </a:r>
                      <a:r>
                        <a:rPr lang="en-US" dirty="0" err="1"/>
                        <a:t>dịch</a:t>
                      </a:r>
                      <a:r>
                        <a:rPr lang="en-US" dirty="0"/>
                        <a:t> </a:t>
                      </a:r>
                      <a:r>
                        <a:rPr lang="en-US" dirty="0" err="1"/>
                        <a:t>vụ</a:t>
                      </a:r>
                      <a:r>
                        <a:rPr lang="en-US" dirty="0"/>
                        <a:t> billing</a:t>
                      </a:r>
                    </a:p>
                  </a:txBody>
                  <a:tcPr anchor="ctr"/>
                </a:tc>
                <a:tc>
                  <a:txBody>
                    <a:bodyPr/>
                    <a:lstStyle/>
                    <a:p>
                      <a:r>
                        <a:rPr lang="en-US"/>
                        <a:t>Hiểu cách enable Cost Allocation Tags, theo dõi chi phí AWS</a:t>
                      </a:r>
                    </a:p>
                  </a:txBody>
                  <a:tcPr anchor="ctr"/>
                </a:tc>
                <a:extLst>
                  <a:ext uri="{0D108BD9-81ED-4DB2-BD59-A6C34878D82A}">
                    <a16:rowId xmlns:a16="http://schemas.microsoft.com/office/drawing/2014/main" val="2806819371"/>
                  </a:ext>
                </a:extLst>
              </a:tr>
              <a:tr h="370840">
                <a:tc>
                  <a:txBody>
                    <a:bodyPr/>
                    <a:lstStyle/>
                    <a:p>
                      <a:r>
                        <a:rPr lang="en-US" dirty="0" err="1"/>
                        <a:t>Viết</a:t>
                      </a:r>
                      <a:r>
                        <a:rPr lang="en-US" dirty="0"/>
                        <a:t> Cloud Function (Lambda)</a:t>
                      </a:r>
                    </a:p>
                  </a:txBody>
                  <a:tcPr anchor="ctr"/>
                </a:tc>
                <a:tc>
                  <a:txBody>
                    <a:bodyPr/>
                    <a:lstStyle/>
                    <a:p>
                      <a:r>
                        <a:rPr lang="en-US"/>
                        <a:t>Biết sử dụng Python hoặc Node.js để xử lý tag</a:t>
                      </a:r>
                    </a:p>
                  </a:txBody>
                  <a:tcPr anchor="ctr"/>
                </a:tc>
                <a:extLst>
                  <a:ext uri="{0D108BD9-81ED-4DB2-BD59-A6C34878D82A}">
                    <a16:rowId xmlns:a16="http://schemas.microsoft.com/office/drawing/2014/main" val="2150704264"/>
                  </a:ext>
                </a:extLst>
              </a:tr>
              <a:tr h="370840">
                <a:tc>
                  <a:txBody>
                    <a:bodyPr/>
                    <a:lstStyle/>
                    <a:p>
                      <a:r>
                        <a:rPr lang="en-US" dirty="0"/>
                        <a:t>Debug &amp; Logging</a:t>
                      </a:r>
                    </a:p>
                  </a:txBody>
                  <a:tcPr anchor="ctr"/>
                </a:tc>
                <a:tc>
                  <a:txBody>
                    <a:bodyPr/>
                    <a:lstStyle/>
                    <a:p>
                      <a:r>
                        <a:rPr lang="en-US"/>
                        <a:t>Sử dụng CloudWatch Logs để theo dõi và debug</a:t>
                      </a:r>
                    </a:p>
                  </a:txBody>
                  <a:tcPr anchor="ctr"/>
                </a:tc>
                <a:extLst>
                  <a:ext uri="{0D108BD9-81ED-4DB2-BD59-A6C34878D82A}">
                    <a16:rowId xmlns:a16="http://schemas.microsoft.com/office/drawing/2014/main" val="3167475189"/>
                  </a:ext>
                </a:extLst>
              </a:tr>
              <a:tr h="370840">
                <a:tc>
                  <a:txBody>
                    <a:bodyPr/>
                    <a:lstStyle/>
                    <a:p>
                      <a:r>
                        <a:rPr lang="en-US" dirty="0" err="1"/>
                        <a:t>Vẽ</a:t>
                      </a:r>
                      <a:r>
                        <a:rPr lang="en-US" dirty="0"/>
                        <a:t> </a:t>
                      </a:r>
                      <a:r>
                        <a:rPr lang="en-US" dirty="0" err="1"/>
                        <a:t>kiến</a:t>
                      </a:r>
                      <a:r>
                        <a:rPr lang="en-US" dirty="0"/>
                        <a:t> </a:t>
                      </a:r>
                      <a:r>
                        <a:rPr lang="en-US" dirty="0" err="1"/>
                        <a:t>trúc</a:t>
                      </a:r>
                      <a:r>
                        <a:rPr lang="en-US" dirty="0"/>
                        <a:t> </a:t>
                      </a:r>
                      <a:r>
                        <a:rPr lang="en-US" dirty="0" err="1"/>
                        <a:t>hệ</a:t>
                      </a:r>
                      <a:r>
                        <a:rPr lang="en-US" dirty="0"/>
                        <a:t> </a:t>
                      </a:r>
                      <a:r>
                        <a:rPr lang="en-US" dirty="0" err="1"/>
                        <a:t>thống</a:t>
                      </a:r>
                      <a:endParaRPr lang="en-US" dirty="0"/>
                    </a:p>
                  </a:txBody>
                  <a:tcPr anchor="ctr"/>
                </a:tc>
                <a:tc>
                  <a:txBody>
                    <a:bodyPr/>
                    <a:lstStyle/>
                    <a:p>
                      <a:r>
                        <a:rPr lang="vi-VN"/>
                        <a:t>Diễn giải được hệ thống thông qua sơ đồ chuẩn AWS</a:t>
                      </a:r>
                    </a:p>
                  </a:txBody>
                  <a:tcPr anchor="ctr"/>
                </a:tc>
                <a:extLst>
                  <a:ext uri="{0D108BD9-81ED-4DB2-BD59-A6C34878D82A}">
                    <a16:rowId xmlns:a16="http://schemas.microsoft.com/office/drawing/2014/main" val="2900707012"/>
                  </a:ext>
                </a:extLst>
              </a:tr>
              <a:tr h="370840">
                <a:tc>
                  <a:txBody>
                    <a:bodyPr/>
                    <a:lstStyle/>
                    <a:p>
                      <a:r>
                        <a:rPr lang="en-US" dirty="0"/>
                        <a:t>Theo </a:t>
                      </a:r>
                      <a:r>
                        <a:rPr lang="en-US" dirty="0" err="1"/>
                        <a:t>dõi</a:t>
                      </a:r>
                      <a:r>
                        <a:rPr lang="en-US" dirty="0"/>
                        <a:t> </a:t>
                      </a:r>
                      <a:r>
                        <a:rPr lang="en-US" dirty="0" err="1"/>
                        <a:t>tiến</a:t>
                      </a:r>
                      <a:r>
                        <a:rPr lang="en-US" dirty="0"/>
                        <a:t> </a:t>
                      </a:r>
                      <a:r>
                        <a:rPr lang="en-US" dirty="0" err="1"/>
                        <a:t>độ</a:t>
                      </a:r>
                      <a:r>
                        <a:rPr lang="en-US" dirty="0"/>
                        <a:t> &amp; </a:t>
                      </a:r>
                      <a:r>
                        <a:rPr lang="en-US" dirty="0" err="1"/>
                        <a:t>ghi</a:t>
                      </a:r>
                      <a:r>
                        <a:rPr lang="en-US" dirty="0"/>
                        <a:t> Worklog</a:t>
                      </a:r>
                    </a:p>
                  </a:txBody>
                  <a:tcPr anchor="ctr"/>
                </a:tc>
                <a:tc>
                  <a:txBody>
                    <a:bodyPr/>
                    <a:lstStyle/>
                    <a:p>
                      <a:r>
                        <a:rPr lang="en-US" dirty="0" err="1"/>
                        <a:t>Biết</a:t>
                      </a:r>
                      <a:r>
                        <a:rPr lang="en-US" dirty="0"/>
                        <a:t> </a:t>
                      </a:r>
                      <a:r>
                        <a:rPr lang="en-US" dirty="0" err="1"/>
                        <a:t>quản</a:t>
                      </a:r>
                      <a:r>
                        <a:rPr lang="en-US" dirty="0"/>
                        <a:t> </a:t>
                      </a:r>
                      <a:r>
                        <a:rPr lang="en-US" dirty="0" err="1"/>
                        <a:t>lý</a:t>
                      </a:r>
                      <a:r>
                        <a:rPr lang="en-US" dirty="0"/>
                        <a:t> </a:t>
                      </a:r>
                      <a:r>
                        <a:rPr lang="en-US" dirty="0" err="1"/>
                        <a:t>tiến</a:t>
                      </a:r>
                      <a:r>
                        <a:rPr lang="en-US" dirty="0"/>
                        <a:t> </a:t>
                      </a:r>
                      <a:r>
                        <a:rPr lang="en-US" dirty="0" err="1"/>
                        <a:t>độ</a:t>
                      </a:r>
                      <a:r>
                        <a:rPr lang="en-US" dirty="0"/>
                        <a:t> </a:t>
                      </a:r>
                      <a:r>
                        <a:rPr lang="en-US" dirty="0" err="1"/>
                        <a:t>công</a:t>
                      </a:r>
                      <a:r>
                        <a:rPr lang="en-US" dirty="0"/>
                        <a:t> </a:t>
                      </a:r>
                      <a:r>
                        <a:rPr lang="en-US" dirty="0" err="1"/>
                        <a:t>việc</a:t>
                      </a:r>
                      <a:r>
                        <a:rPr lang="en-US" dirty="0"/>
                        <a:t> qua Google Sheet</a:t>
                      </a:r>
                    </a:p>
                  </a:txBody>
                  <a:tcPr anchor="ctr"/>
                </a:tc>
                <a:extLst>
                  <a:ext uri="{0D108BD9-81ED-4DB2-BD59-A6C34878D82A}">
                    <a16:rowId xmlns:a16="http://schemas.microsoft.com/office/drawing/2014/main" val="2460241823"/>
                  </a:ext>
                </a:extLst>
              </a:tr>
            </a:tbl>
          </a:graphicData>
        </a:graphic>
      </p:graphicFrame>
    </p:spTree>
    <p:extLst>
      <p:ext uri="{BB962C8B-B14F-4D97-AF65-F5344CB8AC3E}">
        <p14:creationId xmlns:p14="http://schemas.microsoft.com/office/powerpoint/2010/main" val="41400456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4950B-E05C-49AC-BE98-981C81CC012C}"/>
              </a:ext>
            </a:extLst>
          </p:cNvPr>
          <p:cNvSpPr>
            <a:spLocks noGrp="1"/>
          </p:cNvSpPr>
          <p:nvPr>
            <p:ph type="title"/>
          </p:nvPr>
        </p:nvSpPr>
        <p:spPr/>
        <p:txBody>
          <a:bodyPr/>
          <a:lstStyle/>
          <a:p>
            <a:r>
              <a:rPr lang="en-US" dirty="0"/>
              <a:t>Short-term Benefits (0–6 </a:t>
            </a:r>
            <a:r>
              <a:rPr lang="en-US" dirty="0" err="1"/>
              <a:t>tháng</a:t>
            </a:r>
            <a:r>
              <a:rPr lang="en-US" dirty="0"/>
              <a:t>)</a:t>
            </a:r>
          </a:p>
        </p:txBody>
      </p:sp>
      <p:graphicFrame>
        <p:nvGraphicFramePr>
          <p:cNvPr id="4" name="Table 4">
            <a:extLst>
              <a:ext uri="{FF2B5EF4-FFF2-40B4-BE49-F238E27FC236}">
                <a16:creationId xmlns:a16="http://schemas.microsoft.com/office/drawing/2014/main" id="{8E00466D-6B37-4B97-A7E4-6C05390DDDD4}"/>
              </a:ext>
            </a:extLst>
          </p:cNvPr>
          <p:cNvGraphicFramePr>
            <a:graphicFrameLocks noGrp="1"/>
          </p:cNvGraphicFramePr>
          <p:nvPr>
            <p:ph idx="1"/>
            <p:extLst>
              <p:ext uri="{D42A27DB-BD31-4B8C-83A1-F6EECF244321}">
                <p14:modId xmlns:p14="http://schemas.microsoft.com/office/powerpoint/2010/main" val="1355760963"/>
              </p:ext>
            </p:extLst>
          </p:nvPr>
        </p:nvGraphicFramePr>
        <p:xfrm>
          <a:off x="457200" y="1600200"/>
          <a:ext cx="8229600" cy="42164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737317976"/>
                    </a:ext>
                  </a:extLst>
                </a:gridCol>
                <a:gridCol w="4114800">
                  <a:extLst>
                    <a:ext uri="{9D8B030D-6E8A-4147-A177-3AD203B41FA5}">
                      <a16:colId xmlns:a16="http://schemas.microsoft.com/office/drawing/2014/main" val="1698831567"/>
                    </a:ext>
                  </a:extLst>
                </a:gridCol>
              </a:tblGrid>
              <a:tr h="370840">
                <a:tc>
                  <a:txBody>
                    <a:bodyPr/>
                    <a:lstStyle/>
                    <a:p>
                      <a:r>
                        <a:rPr lang="en-US" dirty="0" err="1"/>
                        <a:t>Lợi</a:t>
                      </a:r>
                      <a:r>
                        <a:rPr lang="en-US" dirty="0"/>
                        <a:t> </a:t>
                      </a:r>
                      <a:r>
                        <a:rPr lang="en-US" dirty="0" err="1"/>
                        <a:t>ích</a:t>
                      </a:r>
                      <a:endParaRPr lang="en-US" dirty="0"/>
                    </a:p>
                  </a:txBody>
                  <a:tcPr anchor="ctr"/>
                </a:tc>
                <a:tc>
                  <a:txBody>
                    <a:bodyPr/>
                    <a:lstStyle/>
                    <a:p>
                      <a:r>
                        <a:rPr lang="en-US"/>
                        <a:t>Mô tả</a:t>
                      </a:r>
                    </a:p>
                  </a:txBody>
                  <a:tcPr anchor="ctr"/>
                </a:tc>
                <a:extLst>
                  <a:ext uri="{0D108BD9-81ED-4DB2-BD59-A6C34878D82A}">
                    <a16:rowId xmlns:a16="http://schemas.microsoft.com/office/drawing/2014/main" val="3733737546"/>
                  </a:ext>
                </a:extLst>
              </a:tr>
              <a:tr h="370840">
                <a:tc>
                  <a:txBody>
                    <a:bodyPr/>
                    <a:lstStyle/>
                    <a:p>
                      <a:r>
                        <a:rPr lang="en-US" dirty="0" err="1"/>
                        <a:t>Tự</a:t>
                      </a:r>
                      <a:r>
                        <a:rPr lang="en-US" dirty="0"/>
                        <a:t> </a:t>
                      </a:r>
                      <a:r>
                        <a:rPr lang="en-US" dirty="0" err="1"/>
                        <a:t>động</a:t>
                      </a:r>
                      <a:r>
                        <a:rPr lang="en-US" dirty="0"/>
                        <a:t> </a:t>
                      </a:r>
                      <a:r>
                        <a:rPr lang="en-US" dirty="0" err="1"/>
                        <a:t>gán</a:t>
                      </a:r>
                      <a:r>
                        <a:rPr lang="en-US" dirty="0"/>
                        <a:t> tag EC2</a:t>
                      </a:r>
                    </a:p>
                  </a:txBody>
                  <a:tcPr anchor="ctr"/>
                </a:tc>
                <a:tc>
                  <a:txBody>
                    <a:bodyPr/>
                    <a:lstStyle/>
                    <a:p>
                      <a:r>
                        <a:rPr lang="vi-VN"/>
                        <a:t>EC2 được gán tag như Project, Owner, Environment,… trong vòng &lt; 5 phút</a:t>
                      </a:r>
                    </a:p>
                  </a:txBody>
                  <a:tcPr anchor="ctr"/>
                </a:tc>
                <a:extLst>
                  <a:ext uri="{0D108BD9-81ED-4DB2-BD59-A6C34878D82A}">
                    <a16:rowId xmlns:a16="http://schemas.microsoft.com/office/drawing/2014/main" val="3327166021"/>
                  </a:ext>
                </a:extLst>
              </a:tr>
              <a:tr h="370840">
                <a:tc>
                  <a:txBody>
                    <a:bodyPr/>
                    <a:lstStyle/>
                    <a:p>
                      <a:r>
                        <a:rPr lang="en-US" dirty="0" err="1"/>
                        <a:t>Hiển</a:t>
                      </a:r>
                      <a:r>
                        <a:rPr lang="en-US" dirty="0"/>
                        <a:t> </a:t>
                      </a:r>
                      <a:r>
                        <a:rPr lang="en-US" dirty="0" err="1"/>
                        <a:t>thị</a:t>
                      </a:r>
                      <a:r>
                        <a:rPr lang="en-US" dirty="0"/>
                        <a:t> tags </a:t>
                      </a:r>
                      <a:r>
                        <a:rPr lang="en-US" dirty="0" err="1"/>
                        <a:t>trong</a:t>
                      </a:r>
                      <a:r>
                        <a:rPr lang="en-US" dirty="0"/>
                        <a:t> Cost Explorer</a:t>
                      </a:r>
                    </a:p>
                  </a:txBody>
                  <a:tcPr anchor="ctr"/>
                </a:tc>
                <a:tc>
                  <a:txBody>
                    <a:bodyPr/>
                    <a:lstStyle/>
                    <a:p>
                      <a:r>
                        <a:rPr lang="en-US"/>
                        <a:t>Có thể lọc chi phí theo tag Project, Department,…</a:t>
                      </a:r>
                    </a:p>
                  </a:txBody>
                  <a:tcPr anchor="ctr"/>
                </a:tc>
                <a:extLst>
                  <a:ext uri="{0D108BD9-81ED-4DB2-BD59-A6C34878D82A}">
                    <a16:rowId xmlns:a16="http://schemas.microsoft.com/office/drawing/2014/main" val="3277229344"/>
                  </a:ext>
                </a:extLst>
              </a:tr>
              <a:tr h="370840">
                <a:tc>
                  <a:txBody>
                    <a:bodyPr/>
                    <a:lstStyle/>
                    <a:p>
                      <a:r>
                        <a:rPr lang="en-US" dirty="0" err="1"/>
                        <a:t>Giảm</a:t>
                      </a:r>
                      <a:r>
                        <a:rPr lang="en-US" dirty="0"/>
                        <a:t> effort manual tagging</a:t>
                      </a:r>
                    </a:p>
                  </a:txBody>
                  <a:tcPr anchor="ctr"/>
                </a:tc>
                <a:tc>
                  <a:txBody>
                    <a:bodyPr/>
                    <a:lstStyle/>
                    <a:p>
                      <a:r>
                        <a:rPr lang="en-US"/>
                        <a:t>Từ 30 phút/giao diện thủ công xuống còn ~0 phút</a:t>
                      </a:r>
                    </a:p>
                  </a:txBody>
                  <a:tcPr anchor="ctr"/>
                </a:tc>
                <a:extLst>
                  <a:ext uri="{0D108BD9-81ED-4DB2-BD59-A6C34878D82A}">
                    <a16:rowId xmlns:a16="http://schemas.microsoft.com/office/drawing/2014/main" val="1179309501"/>
                  </a:ext>
                </a:extLst>
              </a:tr>
              <a:tr h="370840">
                <a:tc>
                  <a:txBody>
                    <a:bodyPr/>
                    <a:lstStyle/>
                    <a:p>
                      <a:r>
                        <a:rPr lang="en-US" dirty="0" err="1"/>
                        <a:t>Tích</a:t>
                      </a:r>
                      <a:r>
                        <a:rPr lang="en-US" dirty="0"/>
                        <a:t> </a:t>
                      </a:r>
                      <a:r>
                        <a:rPr lang="en-US" dirty="0" err="1"/>
                        <a:t>hợp</a:t>
                      </a:r>
                      <a:r>
                        <a:rPr lang="en-US" dirty="0"/>
                        <a:t> </a:t>
                      </a:r>
                      <a:r>
                        <a:rPr lang="en-US" dirty="0" err="1"/>
                        <a:t>với</a:t>
                      </a:r>
                      <a:r>
                        <a:rPr lang="en-US" dirty="0"/>
                        <a:t> CloudWatch Logs</a:t>
                      </a:r>
                    </a:p>
                  </a:txBody>
                  <a:tcPr anchor="ctr"/>
                </a:tc>
                <a:tc>
                  <a:txBody>
                    <a:bodyPr/>
                    <a:lstStyle/>
                    <a:p>
                      <a:r>
                        <a:rPr lang="vi-VN"/>
                        <a:t>Có thể theo dõi được hoạt động Lambda gán tag</a:t>
                      </a:r>
                    </a:p>
                  </a:txBody>
                  <a:tcPr anchor="ctr"/>
                </a:tc>
                <a:extLst>
                  <a:ext uri="{0D108BD9-81ED-4DB2-BD59-A6C34878D82A}">
                    <a16:rowId xmlns:a16="http://schemas.microsoft.com/office/drawing/2014/main" val="4077002734"/>
                  </a:ext>
                </a:extLst>
              </a:tr>
              <a:tr h="370840">
                <a:tc>
                  <a:txBody>
                    <a:bodyPr/>
                    <a:lstStyle/>
                    <a:p>
                      <a:r>
                        <a:rPr lang="en-US" dirty="0" err="1"/>
                        <a:t>Bắt</a:t>
                      </a:r>
                      <a:r>
                        <a:rPr lang="en-US" dirty="0"/>
                        <a:t> </a:t>
                      </a:r>
                      <a:r>
                        <a:rPr lang="en-US" dirty="0" err="1"/>
                        <a:t>đầu</a:t>
                      </a:r>
                      <a:r>
                        <a:rPr lang="en-US" dirty="0"/>
                        <a:t> </a:t>
                      </a:r>
                      <a:r>
                        <a:rPr lang="en-US" dirty="0" err="1"/>
                        <a:t>xây</a:t>
                      </a:r>
                      <a:r>
                        <a:rPr lang="en-US" dirty="0"/>
                        <a:t> </a:t>
                      </a:r>
                      <a:r>
                        <a:rPr lang="en-US" dirty="0" err="1"/>
                        <a:t>dựng</a:t>
                      </a:r>
                      <a:r>
                        <a:rPr lang="en-US" dirty="0"/>
                        <a:t> </a:t>
                      </a:r>
                      <a:r>
                        <a:rPr lang="en-US" dirty="0" err="1"/>
                        <a:t>tài</a:t>
                      </a:r>
                      <a:r>
                        <a:rPr lang="en-US" dirty="0"/>
                        <a:t> </a:t>
                      </a:r>
                      <a:r>
                        <a:rPr lang="en-US" dirty="0" err="1"/>
                        <a:t>liệu</a:t>
                      </a:r>
                      <a:r>
                        <a:rPr lang="en-US" dirty="0"/>
                        <a:t> audit</a:t>
                      </a:r>
                    </a:p>
                  </a:txBody>
                  <a:tcPr anchor="ctr"/>
                </a:tc>
                <a:tc>
                  <a:txBody>
                    <a:bodyPr/>
                    <a:lstStyle/>
                    <a:p>
                      <a:r>
                        <a:rPr lang="en-US"/>
                        <a:t>Có log, có policy rõ ràng cho tagging</a:t>
                      </a:r>
                    </a:p>
                  </a:txBody>
                  <a:tcPr anchor="ctr"/>
                </a:tc>
                <a:extLst>
                  <a:ext uri="{0D108BD9-81ED-4DB2-BD59-A6C34878D82A}">
                    <a16:rowId xmlns:a16="http://schemas.microsoft.com/office/drawing/2014/main" val="1336776163"/>
                  </a:ext>
                </a:extLst>
              </a:tr>
              <a:tr h="370840">
                <a:tc>
                  <a:txBody>
                    <a:bodyPr/>
                    <a:lstStyle/>
                    <a:p>
                      <a:r>
                        <a:rPr lang="en-US" dirty="0" err="1"/>
                        <a:t>Thành</a:t>
                      </a:r>
                      <a:r>
                        <a:rPr lang="en-US" dirty="0"/>
                        <a:t> </a:t>
                      </a:r>
                      <a:r>
                        <a:rPr lang="en-US" dirty="0" err="1"/>
                        <a:t>thạo</a:t>
                      </a:r>
                      <a:r>
                        <a:rPr lang="en-US" dirty="0"/>
                        <a:t> </a:t>
                      </a:r>
                      <a:r>
                        <a:rPr lang="en-US" dirty="0" err="1"/>
                        <a:t>triển</a:t>
                      </a:r>
                      <a:r>
                        <a:rPr lang="en-US" dirty="0"/>
                        <a:t> </a:t>
                      </a:r>
                      <a:r>
                        <a:rPr lang="en-US" dirty="0" err="1"/>
                        <a:t>khai</a:t>
                      </a:r>
                      <a:r>
                        <a:rPr lang="en-US" dirty="0"/>
                        <a:t> Lambda &amp; </a:t>
                      </a:r>
                      <a:r>
                        <a:rPr lang="en-US" dirty="0" err="1"/>
                        <a:t>EventBridge</a:t>
                      </a:r>
                      <a:endParaRPr lang="en-US" dirty="0"/>
                    </a:p>
                  </a:txBody>
                  <a:tcPr anchor="ctr"/>
                </a:tc>
                <a:tc>
                  <a:txBody>
                    <a:bodyPr/>
                    <a:lstStyle/>
                    <a:p>
                      <a:r>
                        <a:rPr lang="en-US" dirty="0" err="1"/>
                        <a:t>Làm</a:t>
                      </a:r>
                      <a:r>
                        <a:rPr lang="en-US" dirty="0"/>
                        <a:t> </a:t>
                      </a:r>
                      <a:r>
                        <a:rPr lang="en-US" dirty="0" err="1"/>
                        <a:t>chủ</a:t>
                      </a:r>
                      <a:r>
                        <a:rPr lang="en-US" dirty="0"/>
                        <a:t> </a:t>
                      </a:r>
                      <a:r>
                        <a:rPr lang="en-US" dirty="0" err="1"/>
                        <a:t>kiến</a:t>
                      </a:r>
                      <a:r>
                        <a:rPr lang="en-US" dirty="0"/>
                        <a:t> </a:t>
                      </a:r>
                      <a:r>
                        <a:rPr lang="en-US" dirty="0" err="1"/>
                        <a:t>thức</a:t>
                      </a:r>
                      <a:r>
                        <a:rPr lang="en-US" dirty="0"/>
                        <a:t> </a:t>
                      </a:r>
                      <a:r>
                        <a:rPr lang="en-US" dirty="0" err="1"/>
                        <a:t>thực</a:t>
                      </a:r>
                      <a:r>
                        <a:rPr lang="en-US" dirty="0"/>
                        <a:t> </a:t>
                      </a:r>
                      <a:r>
                        <a:rPr lang="en-US" dirty="0" err="1"/>
                        <a:t>chiến</a:t>
                      </a:r>
                      <a:r>
                        <a:rPr lang="en-US" dirty="0"/>
                        <a:t> serverless </a:t>
                      </a:r>
                      <a:r>
                        <a:rPr lang="en-US" dirty="0" err="1"/>
                        <a:t>trong</a:t>
                      </a:r>
                      <a:r>
                        <a:rPr lang="en-US" dirty="0"/>
                        <a:t> AWS</a:t>
                      </a:r>
                    </a:p>
                  </a:txBody>
                  <a:tcPr anchor="ctr"/>
                </a:tc>
                <a:extLst>
                  <a:ext uri="{0D108BD9-81ED-4DB2-BD59-A6C34878D82A}">
                    <a16:rowId xmlns:a16="http://schemas.microsoft.com/office/drawing/2014/main" val="2801466568"/>
                  </a:ext>
                </a:extLst>
              </a:tr>
            </a:tbl>
          </a:graphicData>
        </a:graphic>
      </p:graphicFrame>
    </p:spTree>
    <p:extLst>
      <p:ext uri="{BB962C8B-B14F-4D97-AF65-F5344CB8AC3E}">
        <p14:creationId xmlns:p14="http://schemas.microsoft.com/office/powerpoint/2010/main" val="15136107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97CE8-ECA9-428E-8B6C-AACD82EA6F6D}"/>
              </a:ext>
            </a:extLst>
          </p:cNvPr>
          <p:cNvSpPr>
            <a:spLocks noGrp="1"/>
          </p:cNvSpPr>
          <p:nvPr>
            <p:ph type="title"/>
          </p:nvPr>
        </p:nvSpPr>
        <p:spPr/>
        <p:txBody>
          <a:bodyPr>
            <a:normAutofit fontScale="90000"/>
          </a:bodyPr>
          <a:lstStyle/>
          <a:p>
            <a:r>
              <a:rPr lang="en-US" dirty="0"/>
              <a:t>Medium-term Benefits (6–18 </a:t>
            </a:r>
            <a:r>
              <a:rPr lang="en-US" dirty="0" err="1"/>
              <a:t>tháng</a:t>
            </a:r>
            <a:r>
              <a:rPr lang="en-US" dirty="0"/>
              <a:t>)</a:t>
            </a:r>
          </a:p>
        </p:txBody>
      </p:sp>
      <p:graphicFrame>
        <p:nvGraphicFramePr>
          <p:cNvPr id="4" name="Table 4">
            <a:extLst>
              <a:ext uri="{FF2B5EF4-FFF2-40B4-BE49-F238E27FC236}">
                <a16:creationId xmlns:a16="http://schemas.microsoft.com/office/drawing/2014/main" id="{FBD1D33C-8C4A-43F6-8248-12FED08ED0E7}"/>
              </a:ext>
            </a:extLst>
          </p:cNvPr>
          <p:cNvGraphicFramePr>
            <a:graphicFrameLocks noGrp="1"/>
          </p:cNvGraphicFramePr>
          <p:nvPr>
            <p:ph idx="1"/>
            <p:extLst>
              <p:ext uri="{D42A27DB-BD31-4B8C-83A1-F6EECF244321}">
                <p14:modId xmlns:p14="http://schemas.microsoft.com/office/powerpoint/2010/main" val="3158076382"/>
              </p:ext>
            </p:extLst>
          </p:nvPr>
        </p:nvGraphicFramePr>
        <p:xfrm>
          <a:off x="457200" y="1600200"/>
          <a:ext cx="8229600" cy="394208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430572934"/>
                    </a:ext>
                  </a:extLst>
                </a:gridCol>
                <a:gridCol w="4114800">
                  <a:extLst>
                    <a:ext uri="{9D8B030D-6E8A-4147-A177-3AD203B41FA5}">
                      <a16:colId xmlns:a16="http://schemas.microsoft.com/office/drawing/2014/main" val="1968237422"/>
                    </a:ext>
                  </a:extLst>
                </a:gridCol>
              </a:tblGrid>
              <a:tr h="370840">
                <a:tc>
                  <a:txBody>
                    <a:bodyPr/>
                    <a:lstStyle/>
                    <a:p>
                      <a:r>
                        <a:rPr lang="en-US" dirty="0" err="1"/>
                        <a:t>Lợi</a:t>
                      </a:r>
                      <a:r>
                        <a:rPr lang="en-US" dirty="0"/>
                        <a:t> </a:t>
                      </a:r>
                      <a:r>
                        <a:rPr lang="en-US" dirty="0" err="1"/>
                        <a:t>ích</a:t>
                      </a:r>
                      <a:endParaRPr lang="en-US" dirty="0"/>
                    </a:p>
                  </a:txBody>
                  <a:tcPr anchor="ctr"/>
                </a:tc>
                <a:tc>
                  <a:txBody>
                    <a:bodyPr/>
                    <a:lstStyle/>
                    <a:p>
                      <a:r>
                        <a:rPr lang="en-US"/>
                        <a:t>Mô tả</a:t>
                      </a:r>
                    </a:p>
                  </a:txBody>
                  <a:tcPr anchor="ctr"/>
                </a:tc>
                <a:extLst>
                  <a:ext uri="{0D108BD9-81ED-4DB2-BD59-A6C34878D82A}">
                    <a16:rowId xmlns:a16="http://schemas.microsoft.com/office/drawing/2014/main" val="2445763096"/>
                  </a:ext>
                </a:extLst>
              </a:tr>
              <a:tr h="370840">
                <a:tc>
                  <a:txBody>
                    <a:bodyPr/>
                    <a:lstStyle/>
                    <a:p>
                      <a:r>
                        <a:rPr lang="en-US" dirty="0" err="1"/>
                        <a:t>Mở</a:t>
                      </a:r>
                      <a:r>
                        <a:rPr lang="en-US" dirty="0"/>
                        <a:t> </a:t>
                      </a:r>
                      <a:r>
                        <a:rPr lang="en-US" dirty="0" err="1"/>
                        <a:t>rộng</a:t>
                      </a:r>
                      <a:r>
                        <a:rPr lang="en-US" dirty="0"/>
                        <a:t> </a:t>
                      </a:r>
                      <a:r>
                        <a:rPr lang="en-US" dirty="0" err="1"/>
                        <a:t>hệ</a:t>
                      </a:r>
                      <a:r>
                        <a:rPr lang="en-US" dirty="0"/>
                        <a:t> </a:t>
                      </a:r>
                      <a:r>
                        <a:rPr lang="en-US" dirty="0" err="1"/>
                        <a:t>thống</a:t>
                      </a:r>
                      <a:r>
                        <a:rPr lang="en-US" dirty="0"/>
                        <a:t> auto-tagging</a:t>
                      </a:r>
                    </a:p>
                  </a:txBody>
                  <a:tcPr anchor="ctr"/>
                </a:tc>
                <a:tc>
                  <a:txBody>
                    <a:bodyPr/>
                    <a:lstStyle/>
                    <a:p>
                      <a:r>
                        <a:rPr lang="en-US"/>
                        <a:t>Hỗ trợ thêm S3, Lambda, EBS, ELB,…</a:t>
                      </a:r>
                    </a:p>
                  </a:txBody>
                  <a:tcPr anchor="ctr"/>
                </a:tc>
                <a:extLst>
                  <a:ext uri="{0D108BD9-81ED-4DB2-BD59-A6C34878D82A}">
                    <a16:rowId xmlns:a16="http://schemas.microsoft.com/office/drawing/2014/main" val="2652133866"/>
                  </a:ext>
                </a:extLst>
              </a:tr>
              <a:tr h="370840">
                <a:tc>
                  <a:txBody>
                    <a:bodyPr/>
                    <a:lstStyle/>
                    <a:p>
                      <a:r>
                        <a:rPr lang="en-US" dirty="0"/>
                        <a:t>Dashboard </a:t>
                      </a:r>
                      <a:r>
                        <a:rPr lang="en-US" dirty="0" err="1"/>
                        <a:t>phân</a:t>
                      </a:r>
                      <a:r>
                        <a:rPr lang="en-US" dirty="0"/>
                        <a:t> </a:t>
                      </a:r>
                      <a:r>
                        <a:rPr lang="en-US" dirty="0" err="1"/>
                        <a:t>tích</a:t>
                      </a:r>
                      <a:r>
                        <a:rPr lang="en-US" dirty="0"/>
                        <a:t> chi </a:t>
                      </a:r>
                      <a:r>
                        <a:rPr lang="en-US" dirty="0" err="1"/>
                        <a:t>phí</a:t>
                      </a:r>
                      <a:r>
                        <a:rPr lang="en-US" dirty="0"/>
                        <a:t> </a:t>
                      </a:r>
                      <a:r>
                        <a:rPr lang="en-US" dirty="0" err="1"/>
                        <a:t>nâng</a:t>
                      </a:r>
                      <a:r>
                        <a:rPr lang="en-US" dirty="0"/>
                        <a:t> </a:t>
                      </a:r>
                      <a:r>
                        <a:rPr lang="en-US" dirty="0" err="1"/>
                        <a:t>cao</a:t>
                      </a:r>
                      <a:endParaRPr lang="en-US" dirty="0"/>
                    </a:p>
                  </a:txBody>
                  <a:tcPr anchor="ctr"/>
                </a:tc>
                <a:tc>
                  <a:txBody>
                    <a:bodyPr/>
                    <a:lstStyle/>
                    <a:p>
                      <a:r>
                        <a:rPr lang="en-US"/>
                        <a:t>Tích hợp với QuickSight hoặc tải dữ liệu về Excel, Google Sheets</a:t>
                      </a:r>
                    </a:p>
                  </a:txBody>
                  <a:tcPr anchor="ctr"/>
                </a:tc>
                <a:extLst>
                  <a:ext uri="{0D108BD9-81ED-4DB2-BD59-A6C34878D82A}">
                    <a16:rowId xmlns:a16="http://schemas.microsoft.com/office/drawing/2014/main" val="2299361050"/>
                  </a:ext>
                </a:extLst>
              </a:tr>
              <a:tr h="370840">
                <a:tc>
                  <a:txBody>
                    <a:bodyPr/>
                    <a:lstStyle/>
                    <a:p>
                      <a:r>
                        <a:rPr lang="en-US" dirty="0" err="1"/>
                        <a:t>Thiết</a:t>
                      </a:r>
                      <a:r>
                        <a:rPr lang="en-US" dirty="0"/>
                        <a:t> </a:t>
                      </a:r>
                      <a:r>
                        <a:rPr lang="en-US" dirty="0" err="1"/>
                        <a:t>lập</a:t>
                      </a:r>
                      <a:r>
                        <a:rPr lang="en-US" dirty="0"/>
                        <a:t> </a:t>
                      </a:r>
                      <a:r>
                        <a:rPr lang="en-US" dirty="0" err="1"/>
                        <a:t>quy</a:t>
                      </a:r>
                      <a:r>
                        <a:rPr lang="en-US" dirty="0"/>
                        <a:t> </a:t>
                      </a:r>
                      <a:r>
                        <a:rPr lang="en-US" dirty="0" err="1"/>
                        <a:t>tắc</a:t>
                      </a:r>
                      <a:r>
                        <a:rPr lang="en-US" dirty="0"/>
                        <a:t> compliance qua AWS Config</a:t>
                      </a:r>
                    </a:p>
                  </a:txBody>
                  <a:tcPr anchor="ctr"/>
                </a:tc>
                <a:tc>
                  <a:txBody>
                    <a:bodyPr/>
                    <a:lstStyle/>
                    <a:p>
                      <a:r>
                        <a:rPr lang="en-US"/>
                        <a:t>Tự động cảnh báo khi thiếu tag hoặc tag sai định dạng</a:t>
                      </a:r>
                    </a:p>
                  </a:txBody>
                  <a:tcPr anchor="ctr"/>
                </a:tc>
                <a:extLst>
                  <a:ext uri="{0D108BD9-81ED-4DB2-BD59-A6C34878D82A}">
                    <a16:rowId xmlns:a16="http://schemas.microsoft.com/office/drawing/2014/main" val="1241923352"/>
                  </a:ext>
                </a:extLst>
              </a:tr>
              <a:tr h="370840">
                <a:tc>
                  <a:txBody>
                    <a:bodyPr/>
                    <a:lstStyle/>
                    <a:p>
                      <a:r>
                        <a:rPr lang="en-US" dirty="0"/>
                        <a:t>Automation remediation</a:t>
                      </a:r>
                    </a:p>
                  </a:txBody>
                  <a:tcPr anchor="ctr"/>
                </a:tc>
                <a:tc>
                  <a:txBody>
                    <a:bodyPr/>
                    <a:lstStyle/>
                    <a:p>
                      <a:r>
                        <a:rPr lang="en-US"/>
                        <a:t>Kết hợp Step Functions để sửa tag tự động nếu sai</a:t>
                      </a:r>
                    </a:p>
                  </a:txBody>
                  <a:tcPr anchor="ctr"/>
                </a:tc>
                <a:extLst>
                  <a:ext uri="{0D108BD9-81ED-4DB2-BD59-A6C34878D82A}">
                    <a16:rowId xmlns:a16="http://schemas.microsoft.com/office/drawing/2014/main" val="1100607307"/>
                  </a:ext>
                </a:extLst>
              </a:tr>
              <a:tr h="370840">
                <a:tc>
                  <a:txBody>
                    <a:bodyPr/>
                    <a:lstStyle/>
                    <a:p>
                      <a:r>
                        <a:rPr lang="en-US" dirty="0"/>
                        <a:t> </a:t>
                      </a:r>
                      <a:r>
                        <a:rPr lang="en-US" dirty="0" err="1"/>
                        <a:t>Áp</a:t>
                      </a:r>
                      <a:r>
                        <a:rPr lang="en-US" dirty="0"/>
                        <a:t> </a:t>
                      </a:r>
                      <a:r>
                        <a:rPr lang="en-US" dirty="0" err="1"/>
                        <a:t>dụng</a:t>
                      </a:r>
                      <a:r>
                        <a:rPr lang="en-US" dirty="0"/>
                        <a:t> tagging </a:t>
                      </a:r>
                      <a:r>
                        <a:rPr lang="en-US" dirty="0" err="1"/>
                        <a:t>vào</a:t>
                      </a:r>
                      <a:r>
                        <a:rPr lang="en-US" dirty="0"/>
                        <a:t> pipeline CI/CD</a:t>
                      </a:r>
                    </a:p>
                  </a:txBody>
                  <a:tcPr anchor="ctr"/>
                </a:tc>
                <a:tc>
                  <a:txBody>
                    <a:bodyPr/>
                    <a:lstStyle/>
                    <a:p>
                      <a:r>
                        <a:rPr lang="en-US"/>
                        <a:t>Gán tag từ quá trình deploy (CDK, Terraform, CodePipeline…)</a:t>
                      </a:r>
                    </a:p>
                  </a:txBody>
                  <a:tcPr anchor="ctr"/>
                </a:tc>
                <a:extLst>
                  <a:ext uri="{0D108BD9-81ED-4DB2-BD59-A6C34878D82A}">
                    <a16:rowId xmlns:a16="http://schemas.microsoft.com/office/drawing/2014/main" val="1469435297"/>
                  </a:ext>
                </a:extLst>
              </a:tr>
              <a:tr h="370840">
                <a:tc>
                  <a:txBody>
                    <a:bodyPr/>
                    <a:lstStyle/>
                    <a:p>
                      <a:r>
                        <a:rPr lang="en-US" dirty="0"/>
                        <a:t>Audit ready</a:t>
                      </a:r>
                    </a:p>
                  </a:txBody>
                  <a:tcPr anchor="ctr"/>
                </a:tc>
                <a:tc>
                  <a:txBody>
                    <a:bodyPr/>
                    <a:lstStyle/>
                    <a:p>
                      <a:r>
                        <a:rPr lang="en-US" dirty="0" err="1"/>
                        <a:t>Dễ</a:t>
                      </a:r>
                      <a:r>
                        <a:rPr lang="en-US" dirty="0"/>
                        <a:t> </a:t>
                      </a:r>
                      <a:r>
                        <a:rPr lang="en-US" dirty="0" err="1"/>
                        <a:t>dàng</a:t>
                      </a:r>
                      <a:r>
                        <a:rPr lang="en-US" dirty="0"/>
                        <a:t> </a:t>
                      </a:r>
                      <a:r>
                        <a:rPr lang="en-US" dirty="0" err="1"/>
                        <a:t>chuẩn</a:t>
                      </a:r>
                      <a:r>
                        <a:rPr lang="en-US" dirty="0"/>
                        <a:t> </a:t>
                      </a:r>
                      <a:r>
                        <a:rPr lang="en-US" dirty="0" err="1"/>
                        <a:t>bị</a:t>
                      </a:r>
                      <a:r>
                        <a:rPr lang="en-US" dirty="0"/>
                        <a:t> </a:t>
                      </a:r>
                      <a:r>
                        <a:rPr lang="en-US" dirty="0" err="1"/>
                        <a:t>báo</a:t>
                      </a:r>
                      <a:r>
                        <a:rPr lang="en-US" dirty="0"/>
                        <a:t> </a:t>
                      </a:r>
                      <a:r>
                        <a:rPr lang="en-US" dirty="0" err="1"/>
                        <a:t>cáo</a:t>
                      </a:r>
                      <a:r>
                        <a:rPr lang="en-US" dirty="0"/>
                        <a:t> </a:t>
                      </a:r>
                      <a:r>
                        <a:rPr lang="en-US" dirty="0" err="1"/>
                        <a:t>truy</a:t>
                      </a:r>
                      <a:r>
                        <a:rPr lang="en-US" dirty="0"/>
                        <a:t> </a:t>
                      </a:r>
                      <a:r>
                        <a:rPr lang="en-US" dirty="0" err="1"/>
                        <a:t>vết</a:t>
                      </a:r>
                      <a:r>
                        <a:rPr lang="en-US" dirty="0"/>
                        <a:t> </a:t>
                      </a:r>
                      <a:r>
                        <a:rPr lang="en-US" dirty="0" err="1"/>
                        <a:t>cho</a:t>
                      </a:r>
                      <a:r>
                        <a:rPr lang="en-US" dirty="0"/>
                        <a:t> </a:t>
                      </a:r>
                      <a:r>
                        <a:rPr lang="en-US" dirty="0" err="1"/>
                        <a:t>kiểm</a:t>
                      </a:r>
                      <a:r>
                        <a:rPr lang="en-US" dirty="0"/>
                        <a:t> </a:t>
                      </a:r>
                      <a:r>
                        <a:rPr lang="en-US" dirty="0" err="1"/>
                        <a:t>toán</a:t>
                      </a:r>
                      <a:r>
                        <a:rPr lang="en-US" dirty="0"/>
                        <a:t> (CloudTrail, Config History)</a:t>
                      </a:r>
                    </a:p>
                  </a:txBody>
                  <a:tcPr anchor="ctr"/>
                </a:tc>
                <a:extLst>
                  <a:ext uri="{0D108BD9-81ED-4DB2-BD59-A6C34878D82A}">
                    <a16:rowId xmlns:a16="http://schemas.microsoft.com/office/drawing/2014/main" val="737080130"/>
                  </a:ext>
                </a:extLst>
              </a:tr>
            </a:tbl>
          </a:graphicData>
        </a:graphic>
      </p:graphicFrame>
    </p:spTree>
    <p:extLst>
      <p:ext uri="{BB962C8B-B14F-4D97-AF65-F5344CB8AC3E}">
        <p14:creationId xmlns:p14="http://schemas.microsoft.com/office/powerpoint/2010/main" val="36971209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B5B8F-DD66-4AF5-84F9-DE343CB032E5}"/>
              </a:ext>
            </a:extLst>
          </p:cNvPr>
          <p:cNvSpPr>
            <a:spLocks noGrp="1"/>
          </p:cNvSpPr>
          <p:nvPr>
            <p:ph type="title"/>
          </p:nvPr>
        </p:nvSpPr>
        <p:spPr/>
        <p:txBody>
          <a:bodyPr/>
          <a:lstStyle/>
          <a:p>
            <a:r>
              <a:rPr lang="en-US" dirty="0"/>
              <a:t>Long-term Value (18+ </a:t>
            </a:r>
            <a:r>
              <a:rPr lang="en-US" dirty="0" err="1"/>
              <a:t>tháng</a:t>
            </a:r>
            <a:r>
              <a:rPr lang="en-US" dirty="0"/>
              <a:t>)</a:t>
            </a:r>
          </a:p>
        </p:txBody>
      </p:sp>
      <p:graphicFrame>
        <p:nvGraphicFramePr>
          <p:cNvPr id="4" name="Table 4">
            <a:extLst>
              <a:ext uri="{FF2B5EF4-FFF2-40B4-BE49-F238E27FC236}">
                <a16:creationId xmlns:a16="http://schemas.microsoft.com/office/drawing/2014/main" id="{90934B0A-4BD2-4A9D-BDE6-3F66F1D6D85B}"/>
              </a:ext>
            </a:extLst>
          </p:cNvPr>
          <p:cNvGraphicFramePr>
            <a:graphicFrameLocks noGrp="1"/>
          </p:cNvGraphicFramePr>
          <p:nvPr>
            <p:ph idx="1"/>
            <p:extLst>
              <p:ext uri="{D42A27DB-BD31-4B8C-83A1-F6EECF244321}">
                <p14:modId xmlns:p14="http://schemas.microsoft.com/office/powerpoint/2010/main" val="1748945884"/>
              </p:ext>
            </p:extLst>
          </p:nvPr>
        </p:nvGraphicFramePr>
        <p:xfrm>
          <a:off x="457200" y="1600200"/>
          <a:ext cx="8229600" cy="229108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1355221378"/>
                    </a:ext>
                  </a:extLst>
                </a:gridCol>
                <a:gridCol w="4114800">
                  <a:extLst>
                    <a:ext uri="{9D8B030D-6E8A-4147-A177-3AD203B41FA5}">
                      <a16:colId xmlns:a16="http://schemas.microsoft.com/office/drawing/2014/main" val="653239706"/>
                    </a:ext>
                  </a:extLst>
                </a:gridCol>
              </a:tblGrid>
              <a:tr h="370840">
                <a:tc>
                  <a:txBody>
                    <a:bodyPr/>
                    <a:lstStyle/>
                    <a:p>
                      <a:r>
                        <a:rPr lang="en-US" dirty="0" err="1"/>
                        <a:t>Lợi</a:t>
                      </a:r>
                      <a:r>
                        <a:rPr lang="en-US" dirty="0"/>
                        <a:t> </a:t>
                      </a:r>
                      <a:r>
                        <a:rPr lang="en-US" dirty="0" err="1"/>
                        <a:t>ích</a:t>
                      </a:r>
                      <a:endParaRPr lang="en-US" dirty="0"/>
                    </a:p>
                  </a:txBody>
                  <a:tcPr anchor="ctr"/>
                </a:tc>
                <a:tc>
                  <a:txBody>
                    <a:bodyPr/>
                    <a:lstStyle/>
                    <a:p>
                      <a:r>
                        <a:rPr lang="en-US"/>
                        <a:t>Mô tả</a:t>
                      </a:r>
                    </a:p>
                  </a:txBody>
                  <a:tcPr anchor="ctr"/>
                </a:tc>
                <a:extLst>
                  <a:ext uri="{0D108BD9-81ED-4DB2-BD59-A6C34878D82A}">
                    <a16:rowId xmlns:a16="http://schemas.microsoft.com/office/drawing/2014/main" val="159195249"/>
                  </a:ext>
                </a:extLst>
              </a:tr>
              <a:tr h="370840">
                <a:tc>
                  <a:txBody>
                    <a:bodyPr/>
                    <a:lstStyle/>
                    <a:p>
                      <a:r>
                        <a:rPr lang="en-US" dirty="0" err="1"/>
                        <a:t>Áp</a:t>
                      </a:r>
                      <a:r>
                        <a:rPr lang="en-US" dirty="0"/>
                        <a:t> </a:t>
                      </a:r>
                      <a:r>
                        <a:rPr lang="en-US" dirty="0" err="1"/>
                        <a:t>dụng</a:t>
                      </a:r>
                      <a:r>
                        <a:rPr lang="en-US" dirty="0"/>
                        <a:t> Cost Allocation &amp; Chargeback </a:t>
                      </a:r>
                      <a:r>
                        <a:rPr lang="en-US" dirty="0" err="1"/>
                        <a:t>nội</a:t>
                      </a:r>
                      <a:r>
                        <a:rPr lang="en-US" dirty="0"/>
                        <a:t> </a:t>
                      </a:r>
                      <a:r>
                        <a:rPr lang="en-US" dirty="0" err="1"/>
                        <a:t>bộ</a:t>
                      </a:r>
                      <a:endParaRPr lang="en-US" dirty="0"/>
                    </a:p>
                  </a:txBody>
                  <a:tcPr anchor="ctr"/>
                </a:tc>
                <a:tc>
                  <a:txBody>
                    <a:bodyPr/>
                    <a:lstStyle/>
                    <a:p>
                      <a:r>
                        <a:rPr lang="en-US"/>
                        <a:t>Triển khai hệ thống chia chi phí về cho phòng ban, dự án</a:t>
                      </a:r>
                    </a:p>
                  </a:txBody>
                  <a:tcPr anchor="ctr"/>
                </a:tc>
                <a:extLst>
                  <a:ext uri="{0D108BD9-81ED-4DB2-BD59-A6C34878D82A}">
                    <a16:rowId xmlns:a16="http://schemas.microsoft.com/office/drawing/2014/main" val="864321728"/>
                  </a:ext>
                </a:extLst>
              </a:tr>
              <a:tr h="370840">
                <a:tc>
                  <a:txBody>
                    <a:bodyPr/>
                    <a:lstStyle/>
                    <a:p>
                      <a:r>
                        <a:rPr lang="en-US" dirty="0"/>
                        <a:t>Governance &amp; Quota enforcement</a:t>
                      </a:r>
                    </a:p>
                  </a:txBody>
                  <a:tcPr anchor="ctr"/>
                </a:tc>
                <a:tc>
                  <a:txBody>
                    <a:bodyPr/>
                    <a:lstStyle/>
                    <a:p>
                      <a:r>
                        <a:rPr lang="en-US"/>
                        <a:t>Tự động hóa việc chặn resource không đúng tag từ đầu</a:t>
                      </a:r>
                    </a:p>
                  </a:txBody>
                  <a:tcPr anchor="ctr"/>
                </a:tc>
                <a:extLst>
                  <a:ext uri="{0D108BD9-81ED-4DB2-BD59-A6C34878D82A}">
                    <a16:rowId xmlns:a16="http://schemas.microsoft.com/office/drawing/2014/main" val="2979568945"/>
                  </a:ext>
                </a:extLst>
              </a:tr>
              <a:tr h="370840">
                <a:tc>
                  <a:txBody>
                    <a:bodyPr/>
                    <a:lstStyle/>
                    <a:p>
                      <a:r>
                        <a:rPr lang="en-US" dirty="0" err="1"/>
                        <a:t>Mở</a:t>
                      </a:r>
                      <a:r>
                        <a:rPr lang="en-US" dirty="0"/>
                        <a:t> </a:t>
                      </a:r>
                      <a:r>
                        <a:rPr lang="en-US" dirty="0" err="1"/>
                        <a:t>rộng</a:t>
                      </a:r>
                      <a:r>
                        <a:rPr lang="en-US" dirty="0"/>
                        <a:t> ra </a:t>
                      </a:r>
                      <a:r>
                        <a:rPr lang="en-US" dirty="0" err="1"/>
                        <a:t>đa</a:t>
                      </a:r>
                      <a:r>
                        <a:rPr lang="en-US" dirty="0"/>
                        <a:t> </a:t>
                      </a:r>
                      <a:r>
                        <a:rPr lang="en-US" dirty="0" err="1"/>
                        <a:t>tài</a:t>
                      </a:r>
                      <a:r>
                        <a:rPr lang="en-US" dirty="0"/>
                        <a:t> </a:t>
                      </a:r>
                      <a:r>
                        <a:rPr lang="en-US" dirty="0" err="1"/>
                        <a:t>khoản</a:t>
                      </a:r>
                      <a:r>
                        <a:rPr lang="en-US" dirty="0"/>
                        <a:t> (multi-account tagging)</a:t>
                      </a:r>
                    </a:p>
                  </a:txBody>
                  <a:tcPr anchor="ctr"/>
                </a:tc>
                <a:tc>
                  <a:txBody>
                    <a:bodyPr/>
                    <a:lstStyle/>
                    <a:p>
                      <a:r>
                        <a:rPr lang="en-US" dirty="0" err="1"/>
                        <a:t>Tích</a:t>
                      </a:r>
                      <a:r>
                        <a:rPr lang="en-US" dirty="0"/>
                        <a:t> </a:t>
                      </a:r>
                      <a:r>
                        <a:rPr lang="en-US" dirty="0" err="1"/>
                        <a:t>hợp</a:t>
                      </a:r>
                      <a:r>
                        <a:rPr lang="en-US" dirty="0"/>
                        <a:t> </a:t>
                      </a:r>
                      <a:r>
                        <a:rPr lang="en-US" dirty="0" err="1"/>
                        <a:t>với</a:t>
                      </a:r>
                      <a:r>
                        <a:rPr lang="en-US" dirty="0"/>
                        <a:t> AWS Organizations, SCP</a:t>
                      </a:r>
                    </a:p>
                  </a:txBody>
                  <a:tcPr anchor="ctr"/>
                </a:tc>
                <a:extLst>
                  <a:ext uri="{0D108BD9-81ED-4DB2-BD59-A6C34878D82A}">
                    <a16:rowId xmlns:a16="http://schemas.microsoft.com/office/drawing/2014/main" val="2157101514"/>
                  </a:ext>
                </a:extLst>
              </a:tr>
            </a:tbl>
          </a:graphicData>
        </a:graphic>
      </p:graphicFrame>
    </p:spTree>
    <p:extLst>
      <p:ext uri="{BB962C8B-B14F-4D97-AF65-F5344CB8AC3E}">
        <p14:creationId xmlns:p14="http://schemas.microsoft.com/office/powerpoint/2010/main" val="3829298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43818-1F74-4172-8116-D75F468108DE}"/>
              </a:ext>
            </a:extLst>
          </p:cNvPr>
          <p:cNvSpPr>
            <a:spLocks noGrp="1"/>
          </p:cNvSpPr>
          <p:nvPr>
            <p:ph type="title"/>
          </p:nvPr>
        </p:nvSpPr>
        <p:spPr/>
        <p:txBody>
          <a:bodyPr/>
          <a:lstStyle/>
          <a:p>
            <a:r>
              <a:rPr lang="en-US" dirty="0"/>
              <a:t>User Experience Improvements</a:t>
            </a:r>
          </a:p>
        </p:txBody>
      </p:sp>
      <p:graphicFrame>
        <p:nvGraphicFramePr>
          <p:cNvPr id="4" name="Table 4">
            <a:extLst>
              <a:ext uri="{FF2B5EF4-FFF2-40B4-BE49-F238E27FC236}">
                <a16:creationId xmlns:a16="http://schemas.microsoft.com/office/drawing/2014/main" id="{4D5E8FD9-C1D9-4B4A-A6E5-C8155154990F}"/>
              </a:ext>
            </a:extLst>
          </p:cNvPr>
          <p:cNvGraphicFramePr>
            <a:graphicFrameLocks noGrp="1"/>
          </p:cNvGraphicFramePr>
          <p:nvPr>
            <p:ph idx="1"/>
            <p:extLst>
              <p:ext uri="{D42A27DB-BD31-4B8C-83A1-F6EECF244321}">
                <p14:modId xmlns:p14="http://schemas.microsoft.com/office/powerpoint/2010/main" val="1776292645"/>
              </p:ext>
            </p:extLst>
          </p:nvPr>
        </p:nvGraphicFramePr>
        <p:xfrm>
          <a:off x="457200" y="1600200"/>
          <a:ext cx="8229600" cy="293116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1654863284"/>
                    </a:ext>
                  </a:extLst>
                </a:gridCol>
                <a:gridCol w="4114800">
                  <a:extLst>
                    <a:ext uri="{9D8B030D-6E8A-4147-A177-3AD203B41FA5}">
                      <a16:colId xmlns:a16="http://schemas.microsoft.com/office/drawing/2014/main" val="3000662882"/>
                    </a:ext>
                  </a:extLst>
                </a:gridCol>
              </a:tblGrid>
              <a:tr h="370840">
                <a:tc>
                  <a:txBody>
                    <a:bodyPr/>
                    <a:lstStyle/>
                    <a:p>
                      <a:r>
                        <a:rPr lang="vi-VN" dirty="0"/>
                        <a:t>Đối tượng</a:t>
                      </a:r>
                    </a:p>
                  </a:txBody>
                  <a:tcPr anchor="ctr"/>
                </a:tc>
                <a:tc>
                  <a:txBody>
                    <a:bodyPr/>
                    <a:lstStyle/>
                    <a:p>
                      <a:r>
                        <a:rPr lang="en-US"/>
                        <a:t>Cải thiện cụ thể</a:t>
                      </a:r>
                    </a:p>
                  </a:txBody>
                  <a:tcPr anchor="ctr"/>
                </a:tc>
                <a:extLst>
                  <a:ext uri="{0D108BD9-81ED-4DB2-BD59-A6C34878D82A}">
                    <a16:rowId xmlns:a16="http://schemas.microsoft.com/office/drawing/2014/main" val="2072977462"/>
                  </a:ext>
                </a:extLst>
              </a:tr>
              <a:tr h="370840">
                <a:tc>
                  <a:txBody>
                    <a:bodyPr/>
                    <a:lstStyle/>
                    <a:p>
                      <a:r>
                        <a:rPr lang="en-US" b="1" dirty="0"/>
                        <a:t>Developer</a:t>
                      </a:r>
                      <a:endParaRPr lang="en-US" dirty="0"/>
                    </a:p>
                  </a:txBody>
                  <a:tcPr anchor="ctr"/>
                </a:tc>
                <a:tc>
                  <a:txBody>
                    <a:bodyPr/>
                    <a:lstStyle/>
                    <a:p>
                      <a:r>
                        <a:rPr lang="vi-VN"/>
                        <a:t>Không cần nhớ tag → mọi thứ được gán tự động</a:t>
                      </a:r>
                    </a:p>
                  </a:txBody>
                  <a:tcPr anchor="ctr"/>
                </a:tc>
                <a:extLst>
                  <a:ext uri="{0D108BD9-81ED-4DB2-BD59-A6C34878D82A}">
                    <a16:rowId xmlns:a16="http://schemas.microsoft.com/office/drawing/2014/main" val="3831328953"/>
                  </a:ext>
                </a:extLst>
              </a:tr>
              <a:tr h="370840">
                <a:tc>
                  <a:txBody>
                    <a:bodyPr/>
                    <a:lstStyle/>
                    <a:p>
                      <a:r>
                        <a:rPr lang="en-US" b="1" dirty="0"/>
                        <a:t>DevOps</a:t>
                      </a:r>
                      <a:endParaRPr lang="en-US" dirty="0"/>
                    </a:p>
                  </a:txBody>
                  <a:tcPr anchor="ctr"/>
                </a:tc>
                <a:tc>
                  <a:txBody>
                    <a:bodyPr/>
                    <a:lstStyle/>
                    <a:p>
                      <a:r>
                        <a:rPr lang="en-US"/>
                        <a:t>Dễ kiểm soát resource, không mất thời gian audit bằng tay</a:t>
                      </a:r>
                    </a:p>
                  </a:txBody>
                  <a:tcPr anchor="ctr"/>
                </a:tc>
                <a:extLst>
                  <a:ext uri="{0D108BD9-81ED-4DB2-BD59-A6C34878D82A}">
                    <a16:rowId xmlns:a16="http://schemas.microsoft.com/office/drawing/2014/main" val="1623781882"/>
                  </a:ext>
                </a:extLst>
              </a:tr>
              <a:tr h="370840">
                <a:tc>
                  <a:txBody>
                    <a:bodyPr/>
                    <a:lstStyle/>
                    <a:p>
                      <a:r>
                        <a:rPr lang="en-US" b="1" dirty="0"/>
                        <a:t>Finance</a:t>
                      </a:r>
                      <a:endParaRPr lang="en-US" dirty="0"/>
                    </a:p>
                  </a:txBody>
                  <a:tcPr anchor="ctr"/>
                </a:tc>
                <a:tc>
                  <a:txBody>
                    <a:bodyPr/>
                    <a:lstStyle/>
                    <a:p>
                      <a:r>
                        <a:rPr lang="en-US"/>
                        <a:t>Có thể chia chi phí chính xác → dễ lập ngân sách</a:t>
                      </a:r>
                    </a:p>
                  </a:txBody>
                  <a:tcPr anchor="ctr"/>
                </a:tc>
                <a:extLst>
                  <a:ext uri="{0D108BD9-81ED-4DB2-BD59-A6C34878D82A}">
                    <a16:rowId xmlns:a16="http://schemas.microsoft.com/office/drawing/2014/main" val="4055444234"/>
                  </a:ext>
                </a:extLst>
              </a:tr>
              <a:tr h="370840">
                <a:tc>
                  <a:txBody>
                    <a:bodyPr/>
                    <a:lstStyle/>
                    <a:p>
                      <a:r>
                        <a:rPr lang="en-US" b="1" dirty="0"/>
                        <a:t>Manager</a:t>
                      </a:r>
                      <a:endParaRPr lang="en-US" dirty="0"/>
                    </a:p>
                  </a:txBody>
                  <a:tcPr anchor="ctr"/>
                </a:tc>
                <a:tc>
                  <a:txBody>
                    <a:bodyPr/>
                    <a:lstStyle/>
                    <a:p>
                      <a:r>
                        <a:rPr lang="vi-VN" dirty="0"/>
                        <a:t>Nhìn được tổng chi phí theo Project, Team, Environment</a:t>
                      </a:r>
                    </a:p>
                  </a:txBody>
                  <a:tcPr anchor="ctr"/>
                </a:tc>
                <a:extLst>
                  <a:ext uri="{0D108BD9-81ED-4DB2-BD59-A6C34878D82A}">
                    <a16:rowId xmlns:a16="http://schemas.microsoft.com/office/drawing/2014/main" val="4260067264"/>
                  </a:ext>
                </a:extLst>
              </a:tr>
            </a:tbl>
          </a:graphicData>
        </a:graphic>
      </p:graphicFrame>
    </p:spTree>
    <p:extLst>
      <p:ext uri="{BB962C8B-B14F-4D97-AF65-F5344CB8AC3E}">
        <p14:creationId xmlns:p14="http://schemas.microsoft.com/office/powerpoint/2010/main" val="29699223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F0DA6-E979-4CB3-AA7C-C17F6BF7254A}"/>
              </a:ext>
            </a:extLst>
          </p:cNvPr>
          <p:cNvSpPr>
            <a:spLocks noGrp="1"/>
          </p:cNvSpPr>
          <p:nvPr>
            <p:ph type="title"/>
          </p:nvPr>
        </p:nvSpPr>
        <p:spPr/>
        <p:txBody>
          <a:bodyPr/>
          <a:lstStyle/>
          <a:p>
            <a:r>
              <a:rPr lang="en-US" dirty="0"/>
              <a:t>Strategic Capabilities Gained</a:t>
            </a:r>
          </a:p>
        </p:txBody>
      </p:sp>
      <p:graphicFrame>
        <p:nvGraphicFramePr>
          <p:cNvPr id="4" name="Table 4">
            <a:extLst>
              <a:ext uri="{FF2B5EF4-FFF2-40B4-BE49-F238E27FC236}">
                <a16:creationId xmlns:a16="http://schemas.microsoft.com/office/drawing/2014/main" id="{1C4C07C3-1818-41C8-BBB7-425EFEC8CC54}"/>
              </a:ext>
            </a:extLst>
          </p:cNvPr>
          <p:cNvGraphicFramePr>
            <a:graphicFrameLocks noGrp="1"/>
          </p:cNvGraphicFramePr>
          <p:nvPr>
            <p:ph idx="1"/>
            <p:extLst>
              <p:ext uri="{D42A27DB-BD31-4B8C-83A1-F6EECF244321}">
                <p14:modId xmlns:p14="http://schemas.microsoft.com/office/powerpoint/2010/main" val="715740861"/>
              </p:ext>
            </p:extLst>
          </p:nvPr>
        </p:nvGraphicFramePr>
        <p:xfrm>
          <a:off x="457200" y="1600200"/>
          <a:ext cx="8229600" cy="357124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774259049"/>
                    </a:ext>
                  </a:extLst>
                </a:gridCol>
                <a:gridCol w="4114800">
                  <a:extLst>
                    <a:ext uri="{9D8B030D-6E8A-4147-A177-3AD203B41FA5}">
                      <a16:colId xmlns:a16="http://schemas.microsoft.com/office/drawing/2014/main" val="2342558125"/>
                    </a:ext>
                  </a:extLst>
                </a:gridCol>
              </a:tblGrid>
              <a:tr h="370840">
                <a:tc>
                  <a:txBody>
                    <a:bodyPr/>
                    <a:lstStyle/>
                    <a:p>
                      <a:r>
                        <a:rPr lang="en-US" dirty="0" err="1"/>
                        <a:t>Năng</a:t>
                      </a:r>
                      <a:r>
                        <a:rPr lang="en-US" dirty="0"/>
                        <a:t> </a:t>
                      </a:r>
                      <a:r>
                        <a:rPr lang="en-US" dirty="0" err="1"/>
                        <a:t>lực</a:t>
                      </a:r>
                      <a:endParaRPr lang="en-US" dirty="0"/>
                    </a:p>
                  </a:txBody>
                  <a:tcPr anchor="ctr"/>
                </a:tc>
                <a:tc>
                  <a:txBody>
                    <a:bodyPr/>
                    <a:lstStyle/>
                    <a:p>
                      <a:r>
                        <a:rPr lang="en-US"/>
                        <a:t>Mô tả</a:t>
                      </a:r>
                    </a:p>
                  </a:txBody>
                  <a:tcPr anchor="ctr"/>
                </a:tc>
                <a:extLst>
                  <a:ext uri="{0D108BD9-81ED-4DB2-BD59-A6C34878D82A}">
                    <a16:rowId xmlns:a16="http://schemas.microsoft.com/office/drawing/2014/main" val="2804605503"/>
                  </a:ext>
                </a:extLst>
              </a:tr>
              <a:tr h="370840">
                <a:tc>
                  <a:txBody>
                    <a:bodyPr/>
                    <a:lstStyle/>
                    <a:p>
                      <a:r>
                        <a:rPr lang="en-US" b="1" dirty="0"/>
                        <a:t>FinOps foundation</a:t>
                      </a:r>
                      <a:endParaRPr lang="en-US" dirty="0"/>
                    </a:p>
                  </a:txBody>
                  <a:tcPr anchor="ctr"/>
                </a:tc>
                <a:tc>
                  <a:txBody>
                    <a:bodyPr/>
                    <a:lstStyle/>
                    <a:p>
                      <a:r>
                        <a:rPr lang="vi-VN"/>
                        <a:t>Tạo nền tảng cho chiến lược quản lý tài chính trên đám mây</a:t>
                      </a:r>
                    </a:p>
                  </a:txBody>
                  <a:tcPr anchor="ctr"/>
                </a:tc>
                <a:extLst>
                  <a:ext uri="{0D108BD9-81ED-4DB2-BD59-A6C34878D82A}">
                    <a16:rowId xmlns:a16="http://schemas.microsoft.com/office/drawing/2014/main" val="1781909946"/>
                  </a:ext>
                </a:extLst>
              </a:tr>
              <a:tr h="370840">
                <a:tc>
                  <a:txBody>
                    <a:bodyPr/>
                    <a:lstStyle/>
                    <a:p>
                      <a:r>
                        <a:rPr lang="en-US" b="1" dirty="0"/>
                        <a:t>Cloud Governance</a:t>
                      </a:r>
                      <a:endParaRPr lang="en-US" dirty="0"/>
                    </a:p>
                  </a:txBody>
                  <a:tcPr anchor="ctr"/>
                </a:tc>
                <a:tc>
                  <a:txBody>
                    <a:bodyPr/>
                    <a:lstStyle/>
                    <a:p>
                      <a:r>
                        <a:rPr lang="en-US"/>
                        <a:t>Thiết lập và tuân thủ chính sách cloud tagging rõ ràng</a:t>
                      </a:r>
                    </a:p>
                  </a:txBody>
                  <a:tcPr anchor="ctr"/>
                </a:tc>
                <a:extLst>
                  <a:ext uri="{0D108BD9-81ED-4DB2-BD59-A6C34878D82A}">
                    <a16:rowId xmlns:a16="http://schemas.microsoft.com/office/drawing/2014/main" val="883434910"/>
                  </a:ext>
                </a:extLst>
              </a:tr>
              <a:tr h="370840">
                <a:tc>
                  <a:txBody>
                    <a:bodyPr/>
                    <a:lstStyle/>
                    <a:p>
                      <a:r>
                        <a:rPr lang="en-US" b="1" dirty="0"/>
                        <a:t>Automation at scale</a:t>
                      </a:r>
                      <a:endParaRPr lang="en-US" dirty="0"/>
                    </a:p>
                  </a:txBody>
                  <a:tcPr anchor="ctr"/>
                </a:tc>
                <a:tc>
                  <a:txBody>
                    <a:bodyPr/>
                    <a:lstStyle/>
                    <a:p>
                      <a:r>
                        <a:rPr lang="en-US"/>
                        <a:t>Biết thiết kế hệ thống serverless automation có thể mở rộng</a:t>
                      </a:r>
                    </a:p>
                  </a:txBody>
                  <a:tcPr anchor="ctr"/>
                </a:tc>
                <a:extLst>
                  <a:ext uri="{0D108BD9-81ED-4DB2-BD59-A6C34878D82A}">
                    <a16:rowId xmlns:a16="http://schemas.microsoft.com/office/drawing/2014/main" val="2474119711"/>
                  </a:ext>
                </a:extLst>
              </a:tr>
              <a:tr h="370840">
                <a:tc>
                  <a:txBody>
                    <a:bodyPr/>
                    <a:lstStyle/>
                    <a:p>
                      <a:r>
                        <a:rPr lang="en-US" b="1" dirty="0"/>
                        <a:t>Audit readiness</a:t>
                      </a:r>
                      <a:endParaRPr lang="en-US" dirty="0"/>
                    </a:p>
                  </a:txBody>
                  <a:tcPr anchor="ctr"/>
                </a:tc>
                <a:tc>
                  <a:txBody>
                    <a:bodyPr/>
                    <a:lstStyle/>
                    <a:p>
                      <a:r>
                        <a:rPr lang="en-US"/>
                        <a:t>Dễ dàng đáp ứng yêu cầu kiểm toán nội bộ hoặc bên thứ ba</a:t>
                      </a:r>
                    </a:p>
                  </a:txBody>
                  <a:tcPr anchor="ctr"/>
                </a:tc>
                <a:extLst>
                  <a:ext uri="{0D108BD9-81ED-4DB2-BD59-A6C34878D82A}">
                    <a16:rowId xmlns:a16="http://schemas.microsoft.com/office/drawing/2014/main" val="3042338172"/>
                  </a:ext>
                </a:extLst>
              </a:tr>
              <a:tr h="370840">
                <a:tc>
                  <a:txBody>
                    <a:bodyPr/>
                    <a:lstStyle/>
                    <a:p>
                      <a:r>
                        <a:rPr lang="en-US" b="1" dirty="0"/>
                        <a:t>Team enablement</a:t>
                      </a:r>
                      <a:endParaRPr lang="en-US" dirty="0"/>
                    </a:p>
                  </a:txBody>
                  <a:tcPr anchor="ctr"/>
                </a:tc>
                <a:tc>
                  <a:txBody>
                    <a:bodyPr/>
                    <a:lstStyle/>
                    <a:p>
                      <a:r>
                        <a:rPr lang="en-US" dirty="0" err="1"/>
                        <a:t>Giúp</a:t>
                      </a:r>
                      <a:r>
                        <a:rPr lang="en-US" dirty="0"/>
                        <a:t> </a:t>
                      </a:r>
                      <a:r>
                        <a:rPr lang="en-US" dirty="0" err="1"/>
                        <a:t>các</a:t>
                      </a:r>
                      <a:r>
                        <a:rPr lang="en-US" dirty="0"/>
                        <a:t> </a:t>
                      </a:r>
                      <a:r>
                        <a:rPr lang="en-US" dirty="0" err="1"/>
                        <a:t>nhóm</a:t>
                      </a:r>
                      <a:r>
                        <a:rPr lang="en-US" dirty="0"/>
                        <a:t> </a:t>
                      </a:r>
                      <a:r>
                        <a:rPr lang="en-US" dirty="0" err="1"/>
                        <a:t>khác</a:t>
                      </a:r>
                      <a:r>
                        <a:rPr lang="en-US" dirty="0"/>
                        <a:t> </a:t>
                      </a:r>
                      <a:r>
                        <a:rPr lang="en-US" dirty="0" err="1"/>
                        <a:t>chủ</a:t>
                      </a:r>
                      <a:r>
                        <a:rPr lang="en-US" dirty="0"/>
                        <a:t> </a:t>
                      </a:r>
                      <a:r>
                        <a:rPr lang="en-US" dirty="0" err="1"/>
                        <a:t>động</a:t>
                      </a:r>
                      <a:r>
                        <a:rPr lang="en-US" dirty="0"/>
                        <a:t> </a:t>
                      </a:r>
                      <a:r>
                        <a:rPr lang="en-US" dirty="0" err="1"/>
                        <a:t>hiểu</a:t>
                      </a:r>
                      <a:r>
                        <a:rPr lang="en-US" dirty="0"/>
                        <a:t> chi </a:t>
                      </a:r>
                      <a:r>
                        <a:rPr lang="en-US" dirty="0" err="1"/>
                        <a:t>phí</a:t>
                      </a:r>
                      <a:r>
                        <a:rPr lang="en-US" dirty="0"/>
                        <a:t> </a:t>
                      </a:r>
                      <a:r>
                        <a:rPr lang="en-US" dirty="0" err="1"/>
                        <a:t>và</a:t>
                      </a:r>
                      <a:r>
                        <a:rPr lang="en-US" dirty="0"/>
                        <a:t> </a:t>
                      </a:r>
                      <a:r>
                        <a:rPr lang="en-US" dirty="0" err="1"/>
                        <a:t>gán</a:t>
                      </a:r>
                      <a:r>
                        <a:rPr lang="en-US" dirty="0"/>
                        <a:t> tag </a:t>
                      </a:r>
                      <a:r>
                        <a:rPr lang="en-US" dirty="0" err="1"/>
                        <a:t>chính</a:t>
                      </a:r>
                      <a:r>
                        <a:rPr lang="en-US" dirty="0"/>
                        <a:t> </a:t>
                      </a:r>
                      <a:r>
                        <a:rPr lang="en-US" dirty="0" err="1"/>
                        <a:t>xác</a:t>
                      </a:r>
                      <a:endParaRPr lang="en-US" dirty="0"/>
                    </a:p>
                  </a:txBody>
                  <a:tcPr anchor="ctr"/>
                </a:tc>
                <a:extLst>
                  <a:ext uri="{0D108BD9-81ED-4DB2-BD59-A6C34878D82A}">
                    <a16:rowId xmlns:a16="http://schemas.microsoft.com/office/drawing/2014/main" val="2769411909"/>
                  </a:ext>
                </a:extLst>
              </a:tr>
            </a:tbl>
          </a:graphicData>
        </a:graphic>
      </p:graphicFrame>
    </p:spTree>
    <p:extLst>
      <p:ext uri="{BB962C8B-B14F-4D97-AF65-F5344CB8AC3E}">
        <p14:creationId xmlns:p14="http://schemas.microsoft.com/office/powerpoint/2010/main" val="1352853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&amp; Educational Benefits</a:t>
            </a:r>
            <a:endParaRPr dirty="0"/>
          </a:p>
        </p:txBody>
      </p:sp>
      <p:graphicFrame>
        <p:nvGraphicFramePr>
          <p:cNvPr id="7" name="Table 7">
            <a:extLst>
              <a:ext uri="{FF2B5EF4-FFF2-40B4-BE49-F238E27FC236}">
                <a16:creationId xmlns:a16="http://schemas.microsoft.com/office/drawing/2014/main" id="{058ABDE0-AEB3-42C3-B2FC-0C80BA87E8C9}"/>
              </a:ext>
            </a:extLst>
          </p:cNvPr>
          <p:cNvGraphicFramePr>
            <a:graphicFrameLocks noGrp="1"/>
          </p:cNvGraphicFramePr>
          <p:nvPr>
            <p:ph idx="1"/>
            <p:extLst>
              <p:ext uri="{D42A27DB-BD31-4B8C-83A1-F6EECF244321}">
                <p14:modId xmlns:p14="http://schemas.microsoft.com/office/powerpoint/2010/main" val="428655504"/>
              </p:ext>
            </p:extLst>
          </p:nvPr>
        </p:nvGraphicFramePr>
        <p:xfrm>
          <a:off x="457200" y="1600200"/>
          <a:ext cx="8229600" cy="276352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3956808064"/>
                    </a:ext>
                  </a:extLst>
                </a:gridCol>
                <a:gridCol w="4114800">
                  <a:extLst>
                    <a:ext uri="{9D8B030D-6E8A-4147-A177-3AD203B41FA5}">
                      <a16:colId xmlns:a16="http://schemas.microsoft.com/office/drawing/2014/main" val="2224785629"/>
                    </a:ext>
                  </a:extLst>
                </a:gridCol>
              </a:tblGrid>
              <a:tr h="370840">
                <a:tc>
                  <a:txBody>
                    <a:bodyPr/>
                    <a:lstStyle/>
                    <a:p>
                      <a:pPr algn="ctr"/>
                      <a:r>
                        <a:rPr lang="en-US" dirty="0" err="1">
                          <a:solidFill>
                            <a:schemeClr val="tx1"/>
                          </a:solidFill>
                        </a:rPr>
                        <a:t>Lợi</a:t>
                      </a:r>
                      <a:r>
                        <a:rPr lang="en-US" dirty="0">
                          <a:solidFill>
                            <a:schemeClr val="tx1"/>
                          </a:solidFill>
                        </a:rPr>
                        <a:t> </a:t>
                      </a:r>
                      <a:r>
                        <a:rPr lang="en-US" dirty="0" err="1">
                          <a:solidFill>
                            <a:schemeClr val="tx1"/>
                          </a:solidFill>
                        </a:rPr>
                        <a:t>ích</a:t>
                      </a:r>
                      <a:endParaRPr lang="en-US" dirty="0">
                        <a:solidFill>
                          <a:schemeClr val="tx1"/>
                        </a:solidFill>
                      </a:endParaRPr>
                    </a:p>
                  </a:txBody>
                  <a:tcPr anchor="ctr"/>
                </a:tc>
                <a:tc>
                  <a:txBody>
                    <a:bodyPr/>
                    <a:lstStyle/>
                    <a:p>
                      <a:pPr algn="ctr"/>
                      <a:r>
                        <a:rPr lang="en-US" dirty="0" err="1">
                          <a:solidFill>
                            <a:schemeClr val="tx1"/>
                          </a:solidFill>
                        </a:rPr>
                        <a:t>Giá</a:t>
                      </a:r>
                      <a:r>
                        <a:rPr lang="en-US" dirty="0">
                          <a:solidFill>
                            <a:schemeClr val="tx1"/>
                          </a:solidFill>
                        </a:rPr>
                        <a:t> </a:t>
                      </a:r>
                      <a:r>
                        <a:rPr lang="en-US" dirty="0" err="1">
                          <a:solidFill>
                            <a:schemeClr val="tx1"/>
                          </a:solidFill>
                        </a:rPr>
                        <a:t>trị</a:t>
                      </a:r>
                      <a:endParaRPr lang="en-US" dirty="0">
                        <a:solidFill>
                          <a:schemeClr val="tx1"/>
                        </a:solidFill>
                      </a:endParaRPr>
                    </a:p>
                  </a:txBody>
                  <a:tcPr anchor="ctr"/>
                </a:tc>
                <a:extLst>
                  <a:ext uri="{0D108BD9-81ED-4DB2-BD59-A6C34878D82A}">
                    <a16:rowId xmlns:a16="http://schemas.microsoft.com/office/drawing/2014/main" val="895601616"/>
                  </a:ext>
                </a:extLst>
              </a:tr>
              <a:tr h="370840">
                <a:tc>
                  <a:txBody>
                    <a:bodyPr/>
                    <a:lstStyle/>
                    <a:p>
                      <a:r>
                        <a:rPr lang="en-US" b="0" dirty="0" err="1"/>
                        <a:t>Tuân</a:t>
                      </a:r>
                      <a:r>
                        <a:rPr lang="en-US" b="0" dirty="0"/>
                        <a:t> </a:t>
                      </a:r>
                      <a:r>
                        <a:rPr lang="en-US" b="0" dirty="0" err="1"/>
                        <a:t>thủ</a:t>
                      </a:r>
                      <a:r>
                        <a:rPr lang="en-US" b="0" dirty="0"/>
                        <a:t> tagging</a:t>
                      </a:r>
                    </a:p>
                  </a:txBody>
                  <a:tcPr anchor="ctr"/>
                </a:tc>
                <a:tc>
                  <a:txBody>
                    <a:bodyPr/>
                    <a:lstStyle/>
                    <a:p>
                      <a:r>
                        <a:rPr lang="en-US" dirty="0"/>
                        <a:t>T</a:t>
                      </a:r>
                      <a:r>
                        <a:rPr lang="vi-VN" dirty="0"/>
                        <a:t>ài nguyên được gán đầy đủ tag</a:t>
                      </a:r>
                    </a:p>
                  </a:txBody>
                  <a:tcPr anchor="ctr"/>
                </a:tc>
                <a:extLst>
                  <a:ext uri="{0D108BD9-81ED-4DB2-BD59-A6C34878D82A}">
                    <a16:rowId xmlns:a16="http://schemas.microsoft.com/office/drawing/2014/main" val="1662401260"/>
                  </a:ext>
                </a:extLst>
              </a:tr>
              <a:tr h="370840">
                <a:tc>
                  <a:txBody>
                    <a:bodyPr/>
                    <a:lstStyle/>
                    <a:p>
                      <a:r>
                        <a:rPr lang="en-US" b="0" dirty="0" err="1"/>
                        <a:t>Phân</a:t>
                      </a:r>
                      <a:r>
                        <a:rPr lang="en-US" b="0" dirty="0"/>
                        <a:t> </a:t>
                      </a:r>
                      <a:r>
                        <a:rPr lang="en-US" b="0" dirty="0" err="1"/>
                        <a:t>bổ</a:t>
                      </a:r>
                      <a:r>
                        <a:rPr lang="en-US" b="0" dirty="0"/>
                        <a:t> chi </a:t>
                      </a:r>
                      <a:r>
                        <a:rPr lang="en-US" b="0" dirty="0" err="1"/>
                        <a:t>phí</a:t>
                      </a:r>
                      <a:r>
                        <a:rPr lang="en-US" b="0" dirty="0"/>
                        <a:t> </a:t>
                      </a:r>
                      <a:r>
                        <a:rPr lang="en-US" b="0" dirty="0" err="1"/>
                        <a:t>chính</a:t>
                      </a:r>
                      <a:r>
                        <a:rPr lang="en-US" b="0" dirty="0"/>
                        <a:t> </a:t>
                      </a:r>
                      <a:r>
                        <a:rPr lang="en-US" b="0" dirty="0" err="1"/>
                        <a:t>xác</a:t>
                      </a:r>
                      <a:endParaRPr lang="en-US" b="0" dirty="0"/>
                    </a:p>
                  </a:txBody>
                  <a:tcPr anchor="ctr"/>
                </a:tc>
                <a:tc>
                  <a:txBody>
                    <a:bodyPr/>
                    <a:lstStyle/>
                    <a:p>
                      <a:r>
                        <a:rPr lang="en-US" dirty="0"/>
                        <a:t>Chi </a:t>
                      </a:r>
                      <a:r>
                        <a:rPr lang="en-US" dirty="0" err="1"/>
                        <a:t>phí</a:t>
                      </a:r>
                      <a:r>
                        <a:rPr lang="en-US" dirty="0"/>
                        <a:t> AWS </a:t>
                      </a:r>
                      <a:r>
                        <a:rPr lang="en-US" dirty="0" err="1"/>
                        <a:t>gán</a:t>
                      </a:r>
                      <a:r>
                        <a:rPr lang="en-US" dirty="0"/>
                        <a:t> </a:t>
                      </a:r>
                      <a:r>
                        <a:rPr lang="en-US" dirty="0" err="1"/>
                        <a:t>đúng</a:t>
                      </a:r>
                      <a:r>
                        <a:rPr lang="en-US" dirty="0"/>
                        <a:t> </a:t>
                      </a:r>
                      <a:r>
                        <a:rPr lang="en-US" dirty="0" err="1"/>
                        <a:t>dự</a:t>
                      </a:r>
                      <a:r>
                        <a:rPr lang="en-US" dirty="0"/>
                        <a:t> </a:t>
                      </a:r>
                      <a:r>
                        <a:rPr lang="en-US" dirty="0" err="1"/>
                        <a:t>án</a:t>
                      </a:r>
                      <a:r>
                        <a:rPr lang="en-US" dirty="0"/>
                        <a:t>/</a:t>
                      </a:r>
                      <a:r>
                        <a:rPr lang="en-US" dirty="0" err="1"/>
                        <a:t>phòng</a:t>
                      </a:r>
                      <a:r>
                        <a:rPr lang="en-US" dirty="0"/>
                        <a:t> ban</a:t>
                      </a:r>
                    </a:p>
                  </a:txBody>
                  <a:tcPr/>
                </a:tc>
                <a:extLst>
                  <a:ext uri="{0D108BD9-81ED-4DB2-BD59-A6C34878D82A}">
                    <a16:rowId xmlns:a16="http://schemas.microsoft.com/office/drawing/2014/main" val="3134814439"/>
                  </a:ext>
                </a:extLst>
              </a:tr>
              <a:tr h="370840">
                <a:tc>
                  <a:txBody>
                    <a:bodyPr/>
                    <a:lstStyle/>
                    <a:p>
                      <a:r>
                        <a:rPr lang="en-US" b="0" dirty="0" err="1"/>
                        <a:t>Giảm</a:t>
                      </a:r>
                      <a:r>
                        <a:rPr lang="en-US" b="0" dirty="0"/>
                        <a:t> </a:t>
                      </a:r>
                      <a:r>
                        <a:rPr lang="en-US" b="0" dirty="0" err="1"/>
                        <a:t>công</a:t>
                      </a:r>
                      <a:r>
                        <a:rPr lang="en-US" b="0" dirty="0"/>
                        <a:t> </a:t>
                      </a:r>
                      <a:r>
                        <a:rPr lang="en-US" b="0" dirty="0" err="1"/>
                        <a:t>sức</a:t>
                      </a:r>
                      <a:r>
                        <a:rPr lang="en-US" b="0" dirty="0"/>
                        <a:t> </a:t>
                      </a:r>
                      <a:r>
                        <a:rPr lang="en-US" b="0" dirty="0" err="1"/>
                        <a:t>thủ</a:t>
                      </a:r>
                      <a:r>
                        <a:rPr lang="en-US" b="0" dirty="0"/>
                        <a:t> </a:t>
                      </a:r>
                      <a:r>
                        <a:rPr lang="en-US" b="0" dirty="0" err="1"/>
                        <a:t>công</a:t>
                      </a:r>
                      <a:endParaRPr lang="en-US" b="0" dirty="0"/>
                    </a:p>
                  </a:txBody>
                  <a:tcPr/>
                </a:tc>
                <a:tc>
                  <a:txBody>
                    <a:bodyPr/>
                    <a:lstStyle/>
                    <a:p>
                      <a:r>
                        <a:rPr lang="en-US" dirty="0" err="1"/>
                        <a:t>Không</a:t>
                      </a:r>
                      <a:r>
                        <a:rPr lang="en-US" dirty="0"/>
                        <a:t> </a:t>
                      </a:r>
                      <a:r>
                        <a:rPr lang="en-US" dirty="0" err="1"/>
                        <a:t>cần</a:t>
                      </a:r>
                      <a:r>
                        <a:rPr lang="en-US" dirty="0"/>
                        <a:t> </a:t>
                      </a:r>
                      <a:r>
                        <a:rPr lang="en-US" dirty="0" err="1"/>
                        <a:t>phải</a:t>
                      </a:r>
                      <a:r>
                        <a:rPr lang="en-US" dirty="0"/>
                        <a:t> </a:t>
                      </a:r>
                      <a:r>
                        <a:rPr lang="en-US" dirty="0" err="1"/>
                        <a:t>gán</a:t>
                      </a:r>
                      <a:r>
                        <a:rPr lang="en-US" dirty="0"/>
                        <a:t> tag </a:t>
                      </a:r>
                      <a:r>
                        <a:rPr lang="en-US" dirty="0" err="1"/>
                        <a:t>thủ</a:t>
                      </a:r>
                      <a:r>
                        <a:rPr lang="en-US" dirty="0"/>
                        <a:t> </a:t>
                      </a:r>
                      <a:r>
                        <a:rPr lang="en-US" dirty="0" err="1"/>
                        <a:t>công</a:t>
                      </a:r>
                      <a:endParaRPr lang="en-US" dirty="0"/>
                    </a:p>
                  </a:txBody>
                  <a:tcPr anchor="ctr"/>
                </a:tc>
                <a:extLst>
                  <a:ext uri="{0D108BD9-81ED-4DB2-BD59-A6C34878D82A}">
                    <a16:rowId xmlns:a16="http://schemas.microsoft.com/office/drawing/2014/main" val="4113200913"/>
                  </a:ext>
                </a:extLst>
              </a:tr>
              <a:tr h="370840">
                <a:tc>
                  <a:txBody>
                    <a:bodyPr/>
                    <a:lstStyle/>
                    <a:p>
                      <a:r>
                        <a:rPr lang="en-US" b="0" dirty="0" err="1"/>
                        <a:t>Hiểu</a:t>
                      </a:r>
                      <a:r>
                        <a:rPr lang="en-US" b="0" dirty="0"/>
                        <a:t> </a:t>
                      </a:r>
                      <a:r>
                        <a:rPr lang="en-US" b="0" dirty="0" err="1"/>
                        <a:t>rõ</a:t>
                      </a:r>
                      <a:r>
                        <a:rPr lang="en-US" b="0" dirty="0"/>
                        <a:t> chi </a:t>
                      </a:r>
                      <a:r>
                        <a:rPr lang="en-US" b="0" dirty="0" err="1"/>
                        <a:t>phí</a:t>
                      </a:r>
                      <a:r>
                        <a:rPr lang="en-US" b="0" dirty="0"/>
                        <a:t> AWS</a:t>
                      </a:r>
                    </a:p>
                  </a:txBody>
                  <a:tcPr anchor="ctr"/>
                </a:tc>
                <a:tc>
                  <a:txBody>
                    <a:bodyPr/>
                    <a:lstStyle/>
                    <a:p>
                      <a:r>
                        <a:rPr lang="vi-VN" dirty="0"/>
                        <a:t>Chủ động kiểm soát và tối ưu hóa tiêu dùng AWS</a:t>
                      </a:r>
                    </a:p>
                  </a:txBody>
                  <a:tcPr anchor="ctr"/>
                </a:tc>
                <a:extLst>
                  <a:ext uri="{0D108BD9-81ED-4DB2-BD59-A6C34878D82A}">
                    <a16:rowId xmlns:a16="http://schemas.microsoft.com/office/drawing/2014/main" val="150865753"/>
                  </a:ext>
                </a:extLst>
              </a:tr>
              <a:tr h="370840">
                <a:tc>
                  <a:txBody>
                    <a:bodyPr/>
                    <a:lstStyle/>
                    <a:p>
                      <a:r>
                        <a:rPr lang="en-US" b="0" dirty="0" err="1"/>
                        <a:t>Giá</a:t>
                      </a:r>
                      <a:r>
                        <a:rPr lang="en-US" b="0" dirty="0"/>
                        <a:t> </a:t>
                      </a:r>
                      <a:r>
                        <a:rPr lang="en-US" b="0" dirty="0" err="1"/>
                        <a:t>trị</a:t>
                      </a:r>
                      <a:r>
                        <a:rPr lang="en-US" b="0" dirty="0"/>
                        <a:t> </a:t>
                      </a:r>
                      <a:r>
                        <a:rPr lang="en-US" b="0" dirty="0" err="1"/>
                        <a:t>học</a:t>
                      </a:r>
                      <a:r>
                        <a:rPr lang="en-US" b="0" dirty="0"/>
                        <a:t> </a:t>
                      </a:r>
                      <a:r>
                        <a:rPr lang="en-US" b="0" dirty="0" err="1"/>
                        <a:t>tập</a:t>
                      </a:r>
                      <a:endParaRPr lang="en-US" b="0" dirty="0"/>
                    </a:p>
                  </a:txBody>
                  <a:tcPr anchor="ctr"/>
                </a:tc>
                <a:tc>
                  <a:txBody>
                    <a:bodyPr/>
                    <a:lstStyle/>
                    <a:p>
                      <a:r>
                        <a:rPr lang="en-US" dirty="0" err="1"/>
                        <a:t>Nắm</a:t>
                      </a:r>
                      <a:r>
                        <a:rPr lang="en-US" dirty="0"/>
                        <a:t> </a:t>
                      </a:r>
                      <a:r>
                        <a:rPr lang="en-US" dirty="0" err="1"/>
                        <a:t>vững</a:t>
                      </a:r>
                      <a:r>
                        <a:rPr lang="en-US" dirty="0"/>
                        <a:t> tagging automation, IAM, cost governance, AWS Config</a:t>
                      </a:r>
                    </a:p>
                  </a:txBody>
                  <a:tcPr anchor="ctr"/>
                </a:tc>
                <a:extLst>
                  <a:ext uri="{0D108BD9-81ED-4DB2-BD59-A6C34878D82A}">
                    <a16:rowId xmlns:a16="http://schemas.microsoft.com/office/drawing/2014/main" val="3871658387"/>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B77B5-3CD6-427F-A178-C82F8285F435}"/>
              </a:ext>
            </a:extLst>
          </p:cNvPr>
          <p:cNvSpPr>
            <a:spLocks noGrp="1"/>
          </p:cNvSpPr>
          <p:nvPr>
            <p:ph type="title"/>
          </p:nvPr>
        </p:nvSpPr>
        <p:spPr>
          <a:xfrm>
            <a:off x="389467" y="0"/>
            <a:ext cx="8229600" cy="1143000"/>
          </a:xfrm>
        </p:spPr>
        <p:txBody>
          <a:bodyPr>
            <a:normAutofit/>
          </a:bodyPr>
          <a:lstStyle/>
          <a:p>
            <a:r>
              <a:rPr lang="en-US" sz="2800" dirty="0" err="1"/>
              <a:t>Tài</a:t>
            </a:r>
            <a:r>
              <a:rPr lang="en-US" sz="2800" dirty="0"/>
              <a:t> </a:t>
            </a:r>
            <a:r>
              <a:rPr lang="en-US" sz="2800" dirty="0" err="1"/>
              <a:t>liệu</a:t>
            </a:r>
            <a:r>
              <a:rPr lang="en-US" sz="2800" dirty="0"/>
              <a:t> </a:t>
            </a:r>
            <a:r>
              <a:rPr lang="en-US" sz="2800" dirty="0" err="1"/>
              <a:t>tham</a:t>
            </a:r>
            <a:r>
              <a:rPr lang="en-US" sz="2800" dirty="0"/>
              <a:t> </a:t>
            </a:r>
            <a:r>
              <a:rPr lang="en-US" sz="2800" dirty="0" err="1"/>
              <a:t>khảo</a:t>
            </a:r>
            <a:endParaRPr lang="en-US" sz="2800" dirty="0"/>
          </a:p>
        </p:txBody>
      </p:sp>
      <p:sp>
        <p:nvSpPr>
          <p:cNvPr id="4" name="Rectangle 1">
            <a:extLst>
              <a:ext uri="{FF2B5EF4-FFF2-40B4-BE49-F238E27FC236}">
                <a16:creationId xmlns:a16="http://schemas.microsoft.com/office/drawing/2014/main" id="{682125A4-5FF9-4CC6-AE66-1C03614E77E5}"/>
              </a:ext>
            </a:extLst>
          </p:cNvPr>
          <p:cNvSpPr>
            <a:spLocks noGrp="1" noChangeArrowheads="1"/>
          </p:cNvSpPr>
          <p:nvPr>
            <p:ph idx="1"/>
          </p:nvPr>
        </p:nvSpPr>
        <p:spPr bwMode="auto">
          <a:xfrm>
            <a:off x="389467" y="1143000"/>
            <a:ext cx="9302547"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AWS Resource Tagging Documentation</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hlinkClick r:id="rId2"/>
              </a:rPr>
              <a:t>https://docs.aws.amazon.com/general/latest/gr/aws_tagging.html</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AWS Cost Allocation Tags</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hlinkClick r:id="rId3"/>
              </a:rPr>
              <a:t>https://docs.aws.amazon.com/awsaccountbilling/latest/aboutv2/cost-alloc-tags.html</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AWS Cost Categories</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hlinkClick r:id="rId4"/>
              </a:rPr>
              <a:t>https://docs.aws.amazon.com/cost-management/latest/userguide/cost-categories.html</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AWS Lambda Documentation</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hlinkClick r:id="rId5"/>
              </a:rPr>
              <a:t>https://docs.aws.amazon.com/lambda/</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AWS </a:t>
            </a:r>
            <a:r>
              <a:rPr kumimoji="0" lang="en-US" altLang="en-US" sz="1800" b="1" i="0" u="none" strike="noStrike" cap="none" normalizeH="0" baseline="0" dirty="0" err="1">
                <a:ln>
                  <a:noFill/>
                </a:ln>
                <a:solidFill>
                  <a:schemeClr val="tx1"/>
                </a:solidFill>
                <a:effectLst/>
                <a:latin typeface="Arial" panose="020B0604020202020204" pitchFamily="34" charset="0"/>
              </a:rPr>
              <a:t>EventBridge</a:t>
            </a:r>
            <a:r>
              <a:rPr kumimoji="0" lang="en-US" altLang="en-US" sz="1800" b="1" i="0" u="none" strike="noStrike" cap="none" normalizeH="0" baseline="0" dirty="0">
                <a:ln>
                  <a:noFill/>
                </a:ln>
                <a:solidFill>
                  <a:schemeClr val="tx1"/>
                </a:solidFill>
                <a:effectLst/>
                <a:latin typeface="Arial" panose="020B0604020202020204" pitchFamily="34" charset="0"/>
              </a:rPr>
              <a:t> Documentation</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hlinkClick r:id="rId6"/>
              </a:rPr>
              <a:t>https://docs.aws.amazon.com/eventbridge/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AWS Cost Explorer &amp; </a:t>
            </a:r>
            <a:r>
              <a:rPr kumimoji="0" lang="en-US" altLang="en-US" sz="1800" b="1" i="0" u="none" strike="noStrike" cap="none" normalizeH="0" baseline="0" dirty="0" err="1">
                <a:ln>
                  <a:noFill/>
                </a:ln>
                <a:solidFill>
                  <a:schemeClr val="tx1"/>
                </a:solidFill>
                <a:effectLst/>
                <a:latin typeface="Arial" panose="020B0604020202020204" pitchFamily="34" charset="0"/>
              </a:rPr>
              <a:t>QuickSight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hlinkClick r:id="rId7"/>
              </a:rPr>
              <a:t>https://docs.aws.amazon.com/cost-management/latest/userguide/ce-what-is.html</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hlinkClick r:id="rId8"/>
              </a:rPr>
              <a:t>https://docs.aws.amazon.com/quicksight/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err="1">
                <a:ln>
                  <a:noFill/>
                </a:ln>
                <a:solidFill>
                  <a:schemeClr val="tx1"/>
                </a:solidFill>
                <a:effectLst/>
                <a:latin typeface="Arial" panose="020B0604020202020204" pitchFamily="34" charset="0"/>
              </a:rPr>
              <a:t>Dự</a:t>
            </a:r>
            <a:r>
              <a:rPr kumimoji="0" lang="en-US" altLang="en-US" sz="1800" b="1"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rPr>
              <a:t>án</a:t>
            </a:r>
            <a:r>
              <a:rPr kumimoji="0" lang="en-US" altLang="en-US" sz="1800" b="1"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rPr>
              <a:t>FirstCloudJourney</a:t>
            </a:r>
            <a:r>
              <a:rPr kumimoji="0" lang="en-US" altLang="en-US" sz="1800" b="1"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rPr>
              <a:t>của</a:t>
            </a:r>
            <a:r>
              <a:rPr kumimoji="0" lang="en-US" altLang="en-US" sz="1800" b="1" i="0" u="none" strike="noStrike" cap="none" normalizeH="0" baseline="0" dirty="0">
                <a:ln>
                  <a:noFill/>
                </a:ln>
                <a:solidFill>
                  <a:schemeClr val="tx1"/>
                </a:solidFill>
                <a:effectLst/>
                <a:latin typeface="Arial" panose="020B0604020202020204" pitchFamily="34" charset="0"/>
              </a:rPr>
              <a:t> AWS Study Group</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hlinkClick r:id="rId9"/>
              </a:rPr>
              <a:t>https://cloudjourney.awsstudygroup.com/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590519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Investment &amp; Timeline</a:t>
            </a:r>
            <a:endParaRPr sz="2800" dirty="0"/>
          </a:p>
        </p:txBody>
      </p:sp>
      <p:graphicFrame>
        <p:nvGraphicFramePr>
          <p:cNvPr id="4" name="Table 4">
            <a:extLst>
              <a:ext uri="{FF2B5EF4-FFF2-40B4-BE49-F238E27FC236}">
                <a16:creationId xmlns:a16="http://schemas.microsoft.com/office/drawing/2014/main" id="{BD12449D-A6FF-4C9F-8515-4305BB127A2E}"/>
              </a:ext>
            </a:extLst>
          </p:cNvPr>
          <p:cNvGraphicFramePr>
            <a:graphicFrameLocks noGrp="1"/>
          </p:cNvGraphicFramePr>
          <p:nvPr>
            <p:ph idx="1"/>
            <p:extLst>
              <p:ext uri="{D42A27DB-BD31-4B8C-83A1-F6EECF244321}">
                <p14:modId xmlns:p14="http://schemas.microsoft.com/office/powerpoint/2010/main" val="4277331483"/>
              </p:ext>
            </p:extLst>
          </p:nvPr>
        </p:nvGraphicFramePr>
        <p:xfrm>
          <a:off x="457200" y="1268943"/>
          <a:ext cx="8229600" cy="138176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338237547"/>
                    </a:ext>
                  </a:extLst>
                </a:gridCol>
                <a:gridCol w="4114800">
                  <a:extLst>
                    <a:ext uri="{9D8B030D-6E8A-4147-A177-3AD203B41FA5}">
                      <a16:colId xmlns:a16="http://schemas.microsoft.com/office/drawing/2014/main" val="3954491253"/>
                    </a:ext>
                  </a:extLst>
                </a:gridCol>
              </a:tblGrid>
              <a:tr h="370840">
                <a:tc>
                  <a:txBody>
                    <a:bodyPr/>
                    <a:lstStyle/>
                    <a:p>
                      <a:r>
                        <a:rPr lang="en-US" dirty="0" err="1"/>
                        <a:t>Mục</a:t>
                      </a:r>
                      <a:r>
                        <a:rPr lang="en-US" dirty="0"/>
                        <a:t> </a:t>
                      </a:r>
                      <a:r>
                        <a:rPr lang="en-US" dirty="0" err="1"/>
                        <a:t>tiêu</a:t>
                      </a:r>
                      <a:endParaRPr lang="en-US" dirty="0"/>
                    </a:p>
                  </a:txBody>
                  <a:tcPr anchor="ctr"/>
                </a:tc>
                <a:tc>
                  <a:txBody>
                    <a:bodyPr/>
                    <a:lstStyle/>
                    <a:p>
                      <a:r>
                        <a:rPr lang="vi-VN"/>
                        <a:t>Giá trị ước tính</a:t>
                      </a:r>
                    </a:p>
                  </a:txBody>
                  <a:tcPr anchor="ctr"/>
                </a:tc>
                <a:extLst>
                  <a:ext uri="{0D108BD9-81ED-4DB2-BD59-A6C34878D82A}">
                    <a16:rowId xmlns:a16="http://schemas.microsoft.com/office/drawing/2014/main" val="3567663977"/>
                  </a:ext>
                </a:extLst>
              </a:tr>
              <a:tr h="370840">
                <a:tc>
                  <a:txBody>
                    <a:bodyPr/>
                    <a:lstStyle/>
                    <a:p>
                      <a:r>
                        <a:rPr lang="it-IT" b="1" dirty="0"/>
                        <a:t>Chi phí triển khai</a:t>
                      </a:r>
                      <a:endParaRPr lang="it-IT" dirty="0"/>
                    </a:p>
                  </a:txBody>
                  <a:tcPr anchor="ctr"/>
                </a:tc>
                <a:tc>
                  <a:txBody>
                    <a:bodyPr/>
                    <a:lstStyle/>
                    <a:p>
                      <a:r>
                        <a:rPr lang="en-US" dirty="0"/>
                        <a:t>~$5–10/</a:t>
                      </a:r>
                      <a:r>
                        <a:rPr lang="en-US" dirty="0" err="1"/>
                        <a:t>tháng</a:t>
                      </a:r>
                      <a:r>
                        <a:rPr lang="en-US" dirty="0"/>
                        <a:t> (AWS Free Tier </a:t>
                      </a:r>
                      <a:r>
                        <a:rPr lang="en-US" dirty="0" err="1"/>
                        <a:t>hoặc</a:t>
                      </a:r>
                      <a:r>
                        <a:rPr lang="en-US" dirty="0"/>
                        <a:t> chi </a:t>
                      </a:r>
                      <a:r>
                        <a:rPr lang="en-US" dirty="0" err="1"/>
                        <a:t>phí</a:t>
                      </a:r>
                      <a:r>
                        <a:rPr lang="en-US" dirty="0"/>
                        <a:t> </a:t>
                      </a:r>
                      <a:r>
                        <a:rPr lang="en-US" dirty="0" err="1"/>
                        <a:t>thấp</a:t>
                      </a:r>
                      <a:r>
                        <a:rPr lang="en-US" dirty="0"/>
                        <a:t> </a:t>
                      </a:r>
                      <a:r>
                        <a:rPr lang="en-US" dirty="0" err="1"/>
                        <a:t>với</a:t>
                      </a:r>
                      <a:r>
                        <a:rPr lang="en-US" dirty="0"/>
                        <a:t> EC2 </a:t>
                      </a:r>
                      <a:r>
                        <a:rPr lang="en-US" dirty="0" err="1"/>
                        <a:t>nhỏ</a:t>
                      </a:r>
                      <a:r>
                        <a:rPr lang="en-US" dirty="0"/>
                        <a:t>, DynamoDB, Lambda)</a:t>
                      </a:r>
                    </a:p>
                  </a:txBody>
                  <a:tcPr anchor="ctr"/>
                </a:tc>
                <a:extLst>
                  <a:ext uri="{0D108BD9-81ED-4DB2-BD59-A6C34878D82A}">
                    <a16:rowId xmlns:a16="http://schemas.microsoft.com/office/drawing/2014/main" val="3347267206"/>
                  </a:ext>
                </a:extLst>
              </a:tr>
              <a:tr h="370840">
                <a:tc>
                  <a:txBody>
                    <a:bodyPr/>
                    <a:lstStyle/>
                    <a:p>
                      <a:r>
                        <a:rPr lang="en-US" b="1" dirty="0" err="1"/>
                        <a:t>Thời</a:t>
                      </a:r>
                      <a:r>
                        <a:rPr lang="en-US" b="1" dirty="0"/>
                        <a:t> </a:t>
                      </a:r>
                      <a:r>
                        <a:rPr lang="en-US" b="1" dirty="0" err="1"/>
                        <a:t>gian</a:t>
                      </a:r>
                      <a:r>
                        <a:rPr lang="en-US" b="1" dirty="0"/>
                        <a:t> </a:t>
                      </a:r>
                      <a:r>
                        <a:rPr lang="en-US" b="1" dirty="0" err="1"/>
                        <a:t>thực</a:t>
                      </a:r>
                      <a:r>
                        <a:rPr lang="en-US" b="1" dirty="0"/>
                        <a:t> </a:t>
                      </a:r>
                      <a:r>
                        <a:rPr lang="en-US" b="1" dirty="0" err="1"/>
                        <a:t>hiện</a:t>
                      </a:r>
                      <a:endParaRPr lang="en-US" dirty="0"/>
                    </a:p>
                  </a:txBody>
                  <a:tcPr anchor="ctr"/>
                </a:tc>
                <a:tc>
                  <a:txBody>
                    <a:bodyPr/>
                    <a:lstStyle/>
                    <a:p>
                      <a:r>
                        <a:rPr lang="en-US" dirty="0"/>
                        <a:t>14 </a:t>
                      </a:r>
                      <a:r>
                        <a:rPr lang="en-US" dirty="0" err="1"/>
                        <a:t>ngày</a:t>
                      </a:r>
                      <a:endParaRPr lang="en-US" dirty="0"/>
                    </a:p>
                  </a:txBody>
                  <a:tcPr anchor="ctr"/>
                </a:tc>
                <a:extLst>
                  <a:ext uri="{0D108BD9-81ED-4DB2-BD59-A6C34878D82A}">
                    <a16:rowId xmlns:a16="http://schemas.microsoft.com/office/drawing/2014/main" val="1715659530"/>
                  </a:ext>
                </a:extLst>
              </a:tr>
            </a:tbl>
          </a:graphicData>
        </a:graphic>
      </p:graphicFrame>
      <p:sp>
        <p:nvSpPr>
          <p:cNvPr id="5" name="Title 1">
            <a:extLst>
              <a:ext uri="{FF2B5EF4-FFF2-40B4-BE49-F238E27FC236}">
                <a16:creationId xmlns:a16="http://schemas.microsoft.com/office/drawing/2014/main" id="{B1D8AB31-7324-4564-8C98-D3848822CBC0}"/>
              </a:ext>
            </a:extLst>
          </p:cNvPr>
          <p:cNvSpPr txBox="1">
            <a:spLocks/>
          </p:cNvSpPr>
          <p:nvPr/>
        </p:nvSpPr>
        <p:spPr>
          <a:xfrm>
            <a:off x="533400" y="2707907"/>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a:t>Success Metrics</a:t>
            </a:r>
          </a:p>
        </p:txBody>
      </p:sp>
      <p:graphicFrame>
        <p:nvGraphicFramePr>
          <p:cNvPr id="6" name="Table 6">
            <a:extLst>
              <a:ext uri="{FF2B5EF4-FFF2-40B4-BE49-F238E27FC236}">
                <a16:creationId xmlns:a16="http://schemas.microsoft.com/office/drawing/2014/main" id="{F4441043-9245-4AFD-B421-569E79EF8933}"/>
              </a:ext>
            </a:extLst>
          </p:cNvPr>
          <p:cNvGraphicFramePr>
            <a:graphicFrameLocks noGrp="1"/>
          </p:cNvGraphicFramePr>
          <p:nvPr>
            <p:extLst>
              <p:ext uri="{D42A27DB-BD31-4B8C-83A1-F6EECF244321}">
                <p14:modId xmlns:p14="http://schemas.microsoft.com/office/powerpoint/2010/main" val="1841765243"/>
              </p:ext>
            </p:extLst>
          </p:nvPr>
        </p:nvGraphicFramePr>
        <p:xfrm>
          <a:off x="533400" y="3730095"/>
          <a:ext cx="8153400" cy="2392680"/>
        </p:xfrm>
        <a:graphic>
          <a:graphicData uri="http://schemas.openxmlformats.org/drawingml/2006/table">
            <a:tbl>
              <a:tblPr firstRow="1" bandRow="1">
                <a:tableStyleId>{5C22544A-7EE6-4342-B048-85BDC9FD1C3A}</a:tableStyleId>
              </a:tblPr>
              <a:tblGrid>
                <a:gridCol w="4076700">
                  <a:extLst>
                    <a:ext uri="{9D8B030D-6E8A-4147-A177-3AD203B41FA5}">
                      <a16:colId xmlns:a16="http://schemas.microsoft.com/office/drawing/2014/main" val="274226325"/>
                    </a:ext>
                  </a:extLst>
                </a:gridCol>
                <a:gridCol w="4076700">
                  <a:extLst>
                    <a:ext uri="{9D8B030D-6E8A-4147-A177-3AD203B41FA5}">
                      <a16:colId xmlns:a16="http://schemas.microsoft.com/office/drawing/2014/main" val="1051611051"/>
                    </a:ext>
                  </a:extLst>
                </a:gridCol>
              </a:tblGrid>
              <a:tr h="370840">
                <a:tc>
                  <a:txBody>
                    <a:bodyPr/>
                    <a:lstStyle/>
                    <a:p>
                      <a:r>
                        <a:rPr lang="en-US" dirty="0" err="1"/>
                        <a:t>Chỉ</a:t>
                      </a:r>
                      <a:r>
                        <a:rPr lang="en-US" dirty="0"/>
                        <a:t> </a:t>
                      </a:r>
                      <a:r>
                        <a:rPr lang="en-US" dirty="0" err="1"/>
                        <a:t>số</a:t>
                      </a:r>
                      <a:r>
                        <a:rPr lang="en-US" dirty="0"/>
                        <a:t> </a:t>
                      </a:r>
                      <a:r>
                        <a:rPr lang="en-US" dirty="0" err="1"/>
                        <a:t>đánh</a:t>
                      </a:r>
                      <a:r>
                        <a:rPr lang="en-US" dirty="0"/>
                        <a:t> </a:t>
                      </a:r>
                      <a:r>
                        <a:rPr lang="en-US" dirty="0" err="1"/>
                        <a:t>giá</a:t>
                      </a:r>
                      <a:endParaRPr lang="en-US" dirty="0"/>
                    </a:p>
                  </a:txBody>
                  <a:tcPr anchor="ctr"/>
                </a:tc>
                <a:tc>
                  <a:txBody>
                    <a:bodyPr/>
                    <a:lstStyle/>
                    <a:p>
                      <a:r>
                        <a:rPr lang="en-US" dirty="0" err="1"/>
                        <a:t>Mục</a:t>
                      </a:r>
                      <a:r>
                        <a:rPr lang="en-US" dirty="0"/>
                        <a:t> </a:t>
                      </a:r>
                      <a:r>
                        <a:rPr lang="en-US" dirty="0" err="1"/>
                        <a:t>tiêu</a:t>
                      </a:r>
                      <a:endParaRPr lang="en-US" dirty="0"/>
                    </a:p>
                  </a:txBody>
                  <a:tcPr anchor="ctr"/>
                </a:tc>
                <a:extLst>
                  <a:ext uri="{0D108BD9-81ED-4DB2-BD59-A6C34878D82A}">
                    <a16:rowId xmlns:a16="http://schemas.microsoft.com/office/drawing/2014/main" val="4232630473"/>
                  </a:ext>
                </a:extLst>
              </a:tr>
              <a:tr h="370840">
                <a:tc>
                  <a:txBody>
                    <a:bodyPr/>
                    <a:lstStyle/>
                    <a:p>
                      <a:r>
                        <a:rPr lang="en-US" b="0" dirty="0" err="1"/>
                        <a:t>Độ</a:t>
                      </a:r>
                      <a:r>
                        <a:rPr lang="en-US" b="0" dirty="0"/>
                        <a:t> </a:t>
                      </a:r>
                      <a:r>
                        <a:rPr lang="en-US" b="0" dirty="0" err="1"/>
                        <a:t>trễ</a:t>
                      </a:r>
                      <a:r>
                        <a:rPr lang="en-US" b="0" dirty="0"/>
                        <a:t> </a:t>
                      </a:r>
                      <a:r>
                        <a:rPr lang="en-US" b="0" dirty="0" err="1"/>
                        <a:t>gán</a:t>
                      </a:r>
                      <a:r>
                        <a:rPr lang="en-US" b="0" dirty="0"/>
                        <a:t> tag</a:t>
                      </a:r>
                    </a:p>
                  </a:txBody>
                  <a:tcPr anchor="ctr"/>
                </a:tc>
                <a:tc>
                  <a:txBody>
                    <a:bodyPr/>
                    <a:lstStyle/>
                    <a:p>
                      <a:r>
                        <a:rPr lang="en-US" dirty="0" err="1"/>
                        <a:t>Dưới</a:t>
                      </a:r>
                      <a:r>
                        <a:rPr lang="en-US" dirty="0"/>
                        <a:t> 5 </a:t>
                      </a:r>
                      <a:r>
                        <a:rPr lang="en-US" dirty="0" err="1"/>
                        <a:t>phút</a:t>
                      </a:r>
                      <a:r>
                        <a:rPr lang="en-US" dirty="0"/>
                        <a:t> </a:t>
                      </a:r>
                      <a:r>
                        <a:rPr lang="en-US" dirty="0" err="1"/>
                        <a:t>sau</a:t>
                      </a:r>
                      <a:r>
                        <a:rPr lang="en-US" dirty="0"/>
                        <a:t> </a:t>
                      </a:r>
                      <a:r>
                        <a:rPr lang="en-US" dirty="0" err="1"/>
                        <a:t>khi</a:t>
                      </a:r>
                      <a:r>
                        <a:rPr lang="en-US" dirty="0"/>
                        <a:t> </a:t>
                      </a:r>
                      <a:r>
                        <a:rPr lang="en-US" dirty="0" err="1"/>
                        <a:t>tạo</a:t>
                      </a:r>
                      <a:r>
                        <a:rPr lang="en-US" dirty="0"/>
                        <a:t> </a:t>
                      </a:r>
                      <a:r>
                        <a:rPr lang="en-US" dirty="0" err="1"/>
                        <a:t>tài</a:t>
                      </a:r>
                      <a:r>
                        <a:rPr lang="en-US" dirty="0"/>
                        <a:t> </a:t>
                      </a:r>
                      <a:r>
                        <a:rPr lang="en-US" dirty="0" err="1"/>
                        <a:t>nguyên</a:t>
                      </a:r>
                      <a:endParaRPr lang="en-US" dirty="0"/>
                    </a:p>
                  </a:txBody>
                  <a:tcPr anchor="ctr"/>
                </a:tc>
                <a:extLst>
                  <a:ext uri="{0D108BD9-81ED-4DB2-BD59-A6C34878D82A}">
                    <a16:rowId xmlns:a16="http://schemas.microsoft.com/office/drawing/2014/main" val="1529589240"/>
                  </a:ext>
                </a:extLst>
              </a:tr>
              <a:tr h="370840">
                <a:tc>
                  <a:txBody>
                    <a:bodyPr/>
                    <a:lstStyle/>
                    <a:p>
                      <a:r>
                        <a:rPr lang="en-US" b="0" dirty="0" err="1"/>
                        <a:t>Tỷ</a:t>
                      </a:r>
                      <a:r>
                        <a:rPr lang="en-US" b="0" dirty="0"/>
                        <a:t> </a:t>
                      </a:r>
                      <a:r>
                        <a:rPr lang="en-US" b="0" dirty="0" err="1"/>
                        <a:t>lệ</a:t>
                      </a:r>
                      <a:r>
                        <a:rPr lang="en-US" b="0" dirty="0"/>
                        <a:t> </a:t>
                      </a:r>
                      <a:r>
                        <a:rPr lang="en-US" b="0" dirty="0" err="1"/>
                        <a:t>tài</a:t>
                      </a:r>
                      <a:r>
                        <a:rPr lang="en-US" b="0" dirty="0"/>
                        <a:t> </a:t>
                      </a:r>
                      <a:r>
                        <a:rPr lang="en-US" b="0" dirty="0" err="1"/>
                        <a:t>nguyên</a:t>
                      </a:r>
                      <a:r>
                        <a:rPr lang="en-US" b="0" dirty="0"/>
                        <a:t> </a:t>
                      </a:r>
                      <a:r>
                        <a:rPr lang="en-US" b="0" dirty="0" err="1"/>
                        <a:t>có</a:t>
                      </a:r>
                      <a:r>
                        <a:rPr lang="en-US" b="0" dirty="0"/>
                        <a:t> tag</a:t>
                      </a:r>
                    </a:p>
                  </a:txBody>
                  <a:tcPr anchor="ctr"/>
                </a:tc>
                <a:tc>
                  <a:txBody>
                    <a:bodyPr/>
                    <a:lstStyle/>
                    <a:p>
                      <a:r>
                        <a:rPr lang="en-US" dirty="0" err="1"/>
                        <a:t>Gần</a:t>
                      </a:r>
                      <a:r>
                        <a:rPr lang="en-US" dirty="0"/>
                        <a:t> </a:t>
                      </a:r>
                      <a:r>
                        <a:rPr lang="en-US" dirty="0" err="1"/>
                        <a:t>như</a:t>
                      </a:r>
                      <a:r>
                        <a:rPr lang="en-US" dirty="0"/>
                        <a:t> </a:t>
                      </a:r>
                      <a:r>
                        <a:rPr lang="en-US" dirty="0" err="1"/>
                        <a:t>toàn</a:t>
                      </a:r>
                      <a:r>
                        <a:rPr lang="en-US" dirty="0"/>
                        <a:t> </a:t>
                      </a:r>
                      <a:r>
                        <a:rPr lang="en-US" dirty="0" err="1"/>
                        <a:t>bộ</a:t>
                      </a:r>
                      <a:endParaRPr lang="en-US" dirty="0"/>
                    </a:p>
                  </a:txBody>
                  <a:tcPr/>
                </a:tc>
                <a:extLst>
                  <a:ext uri="{0D108BD9-81ED-4DB2-BD59-A6C34878D82A}">
                    <a16:rowId xmlns:a16="http://schemas.microsoft.com/office/drawing/2014/main" val="4217669018"/>
                  </a:ext>
                </a:extLst>
              </a:tr>
              <a:tr h="370840">
                <a:tc>
                  <a:txBody>
                    <a:bodyPr/>
                    <a:lstStyle/>
                    <a:p>
                      <a:r>
                        <a:rPr lang="it-IT" b="0" dirty="0"/>
                        <a:t>Báo cáo chi phí và compliance</a:t>
                      </a:r>
                    </a:p>
                  </a:txBody>
                  <a:tcPr anchor="ctr"/>
                </a:tc>
                <a:tc>
                  <a:txBody>
                    <a:bodyPr/>
                    <a:lstStyle/>
                    <a:p>
                      <a:r>
                        <a:rPr lang="en-US" dirty="0" err="1"/>
                        <a:t>Hàng</a:t>
                      </a:r>
                      <a:r>
                        <a:rPr lang="en-US" dirty="0"/>
                        <a:t> </a:t>
                      </a:r>
                      <a:r>
                        <a:rPr lang="en-US" dirty="0" err="1"/>
                        <a:t>tháng</a:t>
                      </a:r>
                      <a:r>
                        <a:rPr lang="en-US" dirty="0"/>
                        <a:t> qua Cost Explorer &amp; AWS Config</a:t>
                      </a:r>
                    </a:p>
                  </a:txBody>
                  <a:tcPr anchor="ctr"/>
                </a:tc>
                <a:extLst>
                  <a:ext uri="{0D108BD9-81ED-4DB2-BD59-A6C34878D82A}">
                    <a16:rowId xmlns:a16="http://schemas.microsoft.com/office/drawing/2014/main" val="2459663483"/>
                  </a:ext>
                </a:extLst>
              </a:tr>
              <a:tr h="370840">
                <a:tc>
                  <a:txBody>
                    <a:bodyPr/>
                    <a:lstStyle/>
                    <a:p>
                      <a:r>
                        <a:rPr lang="en-US" b="0" dirty="0" err="1"/>
                        <a:t>Thành</a:t>
                      </a:r>
                      <a:r>
                        <a:rPr lang="en-US" b="0" dirty="0"/>
                        <a:t> </a:t>
                      </a:r>
                      <a:r>
                        <a:rPr lang="en-US" b="0" dirty="0" err="1"/>
                        <a:t>thạo</a:t>
                      </a:r>
                      <a:r>
                        <a:rPr lang="en-US" b="0" dirty="0"/>
                        <a:t> </a:t>
                      </a:r>
                      <a:r>
                        <a:rPr lang="en-US" b="0" dirty="0" err="1"/>
                        <a:t>kỹ</a:t>
                      </a:r>
                      <a:r>
                        <a:rPr lang="en-US" b="0" dirty="0"/>
                        <a:t> </a:t>
                      </a:r>
                      <a:r>
                        <a:rPr lang="en-US" b="0" dirty="0" err="1"/>
                        <a:t>năng</a:t>
                      </a:r>
                      <a:endParaRPr lang="en-US" b="0" dirty="0"/>
                    </a:p>
                  </a:txBody>
                  <a:tcPr anchor="ctr"/>
                </a:tc>
                <a:tc>
                  <a:txBody>
                    <a:bodyPr/>
                    <a:lstStyle/>
                    <a:p>
                      <a:r>
                        <a:rPr lang="en-US" dirty="0" err="1"/>
                        <a:t>Sử</a:t>
                      </a:r>
                      <a:r>
                        <a:rPr lang="en-US" dirty="0"/>
                        <a:t> </a:t>
                      </a:r>
                      <a:r>
                        <a:rPr lang="en-US" dirty="0" err="1"/>
                        <a:t>dụng</a:t>
                      </a:r>
                      <a:r>
                        <a:rPr lang="en-US" dirty="0"/>
                        <a:t> </a:t>
                      </a:r>
                      <a:r>
                        <a:rPr lang="en-US" dirty="0" err="1"/>
                        <a:t>EventBridge</a:t>
                      </a:r>
                      <a:r>
                        <a:rPr lang="en-US" dirty="0"/>
                        <a:t>, Lambda, IAM, Config, Cost Explorer, CloudWatch</a:t>
                      </a:r>
                    </a:p>
                  </a:txBody>
                  <a:tcPr/>
                </a:tc>
                <a:extLst>
                  <a:ext uri="{0D108BD9-81ED-4DB2-BD59-A6C34878D82A}">
                    <a16:rowId xmlns:a16="http://schemas.microsoft.com/office/drawing/2014/main" val="2330303707"/>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Problem Statement</a:t>
            </a:r>
            <a:endParaRPr dirty="0"/>
          </a:p>
        </p:txBody>
      </p:sp>
      <p:sp>
        <p:nvSpPr>
          <p:cNvPr id="3" name="Content Placeholder 2"/>
          <p:cNvSpPr>
            <a:spLocks noGrp="1"/>
          </p:cNvSpPr>
          <p:nvPr>
            <p:ph idx="1"/>
          </p:nvPr>
        </p:nvSpPr>
        <p:spPr/>
        <p:txBody>
          <a:bodyPr>
            <a:normAutofit fontScale="70000" lnSpcReduction="20000"/>
          </a:bodyPr>
          <a:lstStyle/>
          <a:p>
            <a:pPr marL="0" indent="0">
              <a:buNone/>
            </a:pPr>
            <a:r>
              <a:rPr lang="vi-VN" b="1" dirty="0">
                <a:latin typeface="+mj-lt"/>
              </a:rPr>
              <a:t>Phân tích Hiện trạng (Current Situation Analysis)</a:t>
            </a:r>
          </a:p>
          <a:p>
            <a:pPr marL="0" indent="0">
              <a:buNone/>
            </a:pPr>
            <a:r>
              <a:rPr lang="vi-VN" dirty="0">
                <a:latin typeface="+mj-lt"/>
              </a:rPr>
              <a:t>Trong môi trường học tập hoặc thực tế tại doanh nghiệp nhỏ sử dụng AWS:</a:t>
            </a:r>
          </a:p>
          <a:p>
            <a:pPr>
              <a:buFont typeface="Arial" panose="020B0604020202020204" pitchFamily="34" charset="0"/>
              <a:buChar char="•"/>
            </a:pPr>
            <a:r>
              <a:rPr lang="vi-VN" dirty="0">
                <a:latin typeface="+mj-lt"/>
              </a:rPr>
              <a:t>Hầu hết các tài nguyên AWS (EC2, S3, RDS, Lambda, etc.) </a:t>
            </a:r>
            <a:r>
              <a:rPr lang="vi-VN" b="1" dirty="0">
                <a:latin typeface="+mj-lt"/>
              </a:rPr>
              <a:t>không được gán thẻ (tag)</a:t>
            </a:r>
            <a:r>
              <a:rPr lang="vi-VN" dirty="0">
                <a:latin typeface="+mj-lt"/>
              </a:rPr>
              <a:t> hoặc </a:t>
            </a:r>
            <a:r>
              <a:rPr lang="vi-VN" b="1" dirty="0">
                <a:latin typeface="+mj-lt"/>
              </a:rPr>
              <a:t>gán không nhất quán</a:t>
            </a:r>
            <a:endParaRPr lang="vi-VN" dirty="0">
              <a:latin typeface="+mj-lt"/>
            </a:endParaRPr>
          </a:p>
          <a:p>
            <a:pPr>
              <a:buFont typeface="Arial" panose="020B0604020202020204" pitchFamily="34" charset="0"/>
              <a:buChar char="•"/>
            </a:pPr>
            <a:r>
              <a:rPr lang="vi-VN" dirty="0">
                <a:latin typeface="+mj-lt"/>
              </a:rPr>
              <a:t>Người dùng tạo tài nguyên không theo chuẩn naming convention hoặc quên gán tag → gây khó khăn cho việc phân loại, quản trị, và kiểm soát chi phí</a:t>
            </a:r>
          </a:p>
          <a:p>
            <a:pPr>
              <a:buFont typeface="Arial" panose="020B0604020202020204" pitchFamily="34" charset="0"/>
              <a:buChar char="•"/>
            </a:pPr>
            <a:r>
              <a:rPr lang="vi-VN" dirty="0">
                <a:latin typeface="+mj-lt"/>
              </a:rPr>
              <a:t>Khi triển khai nhiều project học thuật (VD: Project A - CRM, Project B - AI Training) trên cùng tài khoản AWS → </a:t>
            </a:r>
            <a:r>
              <a:rPr lang="vi-VN" b="1" dirty="0">
                <a:latin typeface="+mj-lt"/>
              </a:rPr>
              <a:t>không thể biết tài nguyên nào thuộc project nào</a:t>
            </a:r>
            <a:endParaRPr lang="vi-VN" dirty="0">
              <a:latin typeface="+mj-lt"/>
            </a:endParaRPr>
          </a:p>
          <a:p>
            <a:pPr>
              <a:buFont typeface="Arial" panose="020B0604020202020204" pitchFamily="34" charset="0"/>
              <a:buChar char="•"/>
            </a:pPr>
            <a:r>
              <a:rPr lang="vi-VN" b="1" dirty="0">
                <a:latin typeface="+mj-lt"/>
              </a:rPr>
              <a:t>Không có hệ thống tự động</a:t>
            </a:r>
            <a:r>
              <a:rPr lang="vi-VN" dirty="0">
                <a:latin typeface="+mj-lt"/>
              </a:rPr>
              <a:t> để bắt buộc việc gán tag → phụ thuộc vào thao tác thủ công</a:t>
            </a:r>
          </a:p>
          <a:p>
            <a:pPr>
              <a:buFont typeface="Arial" panose="020B0604020202020204" pitchFamily="34" charset="0"/>
              <a:buChar char="•"/>
            </a:pPr>
            <a:r>
              <a:rPr lang="vi-VN" b="1" dirty="0">
                <a:latin typeface="+mj-lt"/>
              </a:rPr>
              <a:t>Chi phí AWS tăng nhưng không rõ nguyên nhân</a:t>
            </a:r>
            <a:r>
              <a:rPr lang="vi-VN" dirty="0">
                <a:latin typeface="+mj-lt"/>
              </a:rPr>
              <a:t> → dẫn đến lãng phí ngân sách học tập hoặc cá nhân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131BFD-6936-4D77-B1F5-F22D8F9F64ED}"/>
              </a:ext>
            </a:extLst>
          </p:cNvPr>
          <p:cNvSpPr>
            <a:spLocks noGrp="1"/>
          </p:cNvSpPr>
          <p:nvPr>
            <p:ph type="title"/>
          </p:nvPr>
        </p:nvSpPr>
        <p:spPr/>
        <p:txBody>
          <a:bodyPr/>
          <a:lstStyle/>
          <a:p>
            <a:r>
              <a:rPr lang="en-US" dirty="0" err="1"/>
              <a:t>Các</a:t>
            </a:r>
            <a:r>
              <a:rPr lang="en-US" dirty="0"/>
              <a:t> </a:t>
            </a:r>
            <a:r>
              <a:rPr lang="en-US" dirty="0" err="1"/>
              <a:t>vấn</a:t>
            </a:r>
            <a:r>
              <a:rPr lang="en-US" dirty="0"/>
              <a:t> </a:t>
            </a:r>
            <a:r>
              <a:rPr lang="en-US" dirty="0" err="1"/>
              <a:t>đề</a:t>
            </a:r>
            <a:r>
              <a:rPr lang="en-US" dirty="0"/>
              <a:t> </a:t>
            </a:r>
            <a:r>
              <a:rPr lang="en-US" dirty="0" err="1"/>
              <a:t>và</a:t>
            </a:r>
            <a:r>
              <a:rPr lang="en-US" dirty="0"/>
              <a:t> </a:t>
            </a:r>
            <a:r>
              <a:rPr lang="en-US" dirty="0" err="1"/>
              <a:t>tác</a:t>
            </a:r>
            <a:r>
              <a:rPr lang="en-US" dirty="0"/>
              <a:t> </a:t>
            </a:r>
            <a:r>
              <a:rPr lang="en-US" dirty="0" err="1"/>
              <a:t>động</a:t>
            </a:r>
            <a:endParaRPr lang="en-US" dirty="0"/>
          </a:p>
        </p:txBody>
      </p:sp>
      <p:graphicFrame>
        <p:nvGraphicFramePr>
          <p:cNvPr id="13" name="Table 13">
            <a:extLst>
              <a:ext uri="{FF2B5EF4-FFF2-40B4-BE49-F238E27FC236}">
                <a16:creationId xmlns:a16="http://schemas.microsoft.com/office/drawing/2014/main" id="{1C29D49E-CAE6-48A2-8296-2942EC9D1BE4}"/>
              </a:ext>
            </a:extLst>
          </p:cNvPr>
          <p:cNvGraphicFramePr>
            <a:graphicFrameLocks noGrp="1"/>
          </p:cNvGraphicFramePr>
          <p:nvPr>
            <p:extLst>
              <p:ext uri="{D42A27DB-BD31-4B8C-83A1-F6EECF244321}">
                <p14:modId xmlns:p14="http://schemas.microsoft.com/office/powerpoint/2010/main" val="3977808372"/>
              </p:ext>
            </p:extLst>
          </p:nvPr>
        </p:nvGraphicFramePr>
        <p:xfrm>
          <a:off x="1126066" y="1600198"/>
          <a:ext cx="6891868" cy="3056685"/>
        </p:xfrm>
        <a:graphic>
          <a:graphicData uri="http://schemas.openxmlformats.org/drawingml/2006/table">
            <a:tbl>
              <a:tblPr firstRow="1" bandRow="1">
                <a:tableStyleId>{5C22544A-7EE6-4342-B048-85BDC9FD1C3A}</a:tableStyleId>
              </a:tblPr>
              <a:tblGrid>
                <a:gridCol w="3445934">
                  <a:extLst>
                    <a:ext uri="{9D8B030D-6E8A-4147-A177-3AD203B41FA5}">
                      <a16:colId xmlns:a16="http://schemas.microsoft.com/office/drawing/2014/main" val="468667584"/>
                    </a:ext>
                  </a:extLst>
                </a:gridCol>
                <a:gridCol w="3445934">
                  <a:extLst>
                    <a:ext uri="{9D8B030D-6E8A-4147-A177-3AD203B41FA5}">
                      <a16:colId xmlns:a16="http://schemas.microsoft.com/office/drawing/2014/main" val="1315965382"/>
                    </a:ext>
                  </a:extLst>
                </a:gridCol>
              </a:tblGrid>
              <a:tr h="382085">
                <a:tc>
                  <a:txBody>
                    <a:bodyPr/>
                    <a:lstStyle/>
                    <a:p>
                      <a:r>
                        <a:rPr lang="en-US" dirty="0" err="1"/>
                        <a:t>Vấn</a:t>
                      </a:r>
                      <a:r>
                        <a:rPr lang="en-US" dirty="0"/>
                        <a:t> </a:t>
                      </a:r>
                      <a:r>
                        <a:rPr lang="en-US" dirty="0" err="1"/>
                        <a:t>đề</a:t>
                      </a:r>
                      <a:endParaRPr lang="en-US" dirty="0"/>
                    </a:p>
                  </a:txBody>
                  <a:tcPr anchor="ctr"/>
                </a:tc>
                <a:tc>
                  <a:txBody>
                    <a:bodyPr/>
                    <a:lstStyle/>
                    <a:p>
                      <a:r>
                        <a:rPr lang="en-US"/>
                        <a:t>Tác động</a:t>
                      </a:r>
                    </a:p>
                  </a:txBody>
                  <a:tcPr anchor="ctr"/>
                </a:tc>
                <a:extLst>
                  <a:ext uri="{0D108BD9-81ED-4DB2-BD59-A6C34878D82A}">
                    <a16:rowId xmlns:a16="http://schemas.microsoft.com/office/drawing/2014/main" val="389484456"/>
                  </a:ext>
                </a:extLst>
              </a:tr>
              <a:tr h="668650">
                <a:tc>
                  <a:txBody>
                    <a:bodyPr/>
                    <a:lstStyle/>
                    <a:p>
                      <a:r>
                        <a:rPr lang="en-US" dirty="0" err="1"/>
                        <a:t>Thiếu</a:t>
                      </a:r>
                      <a:r>
                        <a:rPr lang="en-US" dirty="0"/>
                        <a:t> </a:t>
                      </a:r>
                      <a:r>
                        <a:rPr lang="en-US" dirty="0" err="1"/>
                        <a:t>chuẩn</a:t>
                      </a:r>
                      <a:r>
                        <a:rPr lang="en-US" dirty="0"/>
                        <a:t> </a:t>
                      </a:r>
                      <a:r>
                        <a:rPr lang="en-US" dirty="0" err="1"/>
                        <a:t>hóa</a:t>
                      </a:r>
                      <a:r>
                        <a:rPr lang="en-US" dirty="0"/>
                        <a:t> </a:t>
                      </a:r>
                      <a:r>
                        <a:rPr lang="en-US" dirty="0" err="1"/>
                        <a:t>trong</a:t>
                      </a:r>
                      <a:r>
                        <a:rPr lang="en-US" dirty="0"/>
                        <a:t> </a:t>
                      </a:r>
                      <a:r>
                        <a:rPr lang="en-US" dirty="0" err="1"/>
                        <a:t>đặt</a:t>
                      </a:r>
                      <a:r>
                        <a:rPr lang="en-US" dirty="0"/>
                        <a:t> tag</a:t>
                      </a:r>
                    </a:p>
                  </a:txBody>
                  <a:tcPr anchor="ctr"/>
                </a:tc>
                <a:tc>
                  <a:txBody>
                    <a:bodyPr/>
                    <a:lstStyle/>
                    <a:p>
                      <a:r>
                        <a:rPr lang="en-US" dirty="0" err="1"/>
                        <a:t>Không</a:t>
                      </a:r>
                      <a:r>
                        <a:rPr lang="en-US" dirty="0"/>
                        <a:t> </a:t>
                      </a:r>
                      <a:r>
                        <a:rPr lang="en-US" dirty="0" err="1"/>
                        <a:t>thể</a:t>
                      </a:r>
                      <a:r>
                        <a:rPr lang="en-US" dirty="0"/>
                        <a:t> </a:t>
                      </a:r>
                      <a:r>
                        <a:rPr lang="en-US" dirty="0" err="1"/>
                        <a:t>xác</a:t>
                      </a:r>
                      <a:r>
                        <a:rPr lang="en-US" dirty="0"/>
                        <a:t> </a:t>
                      </a:r>
                      <a:r>
                        <a:rPr lang="en-US" dirty="0" err="1"/>
                        <a:t>định</a:t>
                      </a:r>
                      <a:r>
                        <a:rPr lang="en-US" dirty="0"/>
                        <a:t> </a:t>
                      </a:r>
                      <a:r>
                        <a:rPr lang="en-US" dirty="0" err="1"/>
                        <a:t>tài</a:t>
                      </a:r>
                      <a:r>
                        <a:rPr lang="en-US" dirty="0"/>
                        <a:t> </a:t>
                      </a:r>
                      <a:r>
                        <a:rPr lang="en-US" dirty="0" err="1"/>
                        <a:t>nguyên</a:t>
                      </a:r>
                      <a:r>
                        <a:rPr lang="en-US" dirty="0"/>
                        <a:t> </a:t>
                      </a:r>
                      <a:r>
                        <a:rPr lang="en-US" dirty="0" err="1"/>
                        <a:t>thuộc</a:t>
                      </a:r>
                      <a:r>
                        <a:rPr lang="en-US" dirty="0"/>
                        <a:t> </a:t>
                      </a:r>
                      <a:r>
                        <a:rPr lang="en-US" dirty="0" err="1"/>
                        <a:t>về</a:t>
                      </a:r>
                      <a:r>
                        <a:rPr lang="en-US" dirty="0"/>
                        <a:t> ai/</a:t>
                      </a:r>
                      <a:r>
                        <a:rPr lang="en-US" dirty="0" err="1"/>
                        <a:t>dự</a:t>
                      </a:r>
                      <a:r>
                        <a:rPr lang="en-US" dirty="0"/>
                        <a:t> </a:t>
                      </a:r>
                      <a:r>
                        <a:rPr lang="en-US" dirty="0" err="1"/>
                        <a:t>án</a:t>
                      </a:r>
                      <a:r>
                        <a:rPr lang="en-US" dirty="0"/>
                        <a:t> </a:t>
                      </a:r>
                      <a:r>
                        <a:rPr lang="en-US" dirty="0" err="1"/>
                        <a:t>nào</a:t>
                      </a:r>
                      <a:endParaRPr lang="en-US" dirty="0"/>
                    </a:p>
                  </a:txBody>
                  <a:tcPr anchor="ctr"/>
                </a:tc>
                <a:extLst>
                  <a:ext uri="{0D108BD9-81ED-4DB2-BD59-A6C34878D82A}">
                    <a16:rowId xmlns:a16="http://schemas.microsoft.com/office/drawing/2014/main" val="3875936584"/>
                  </a:ext>
                </a:extLst>
              </a:tr>
              <a:tr h="668650">
                <a:tc>
                  <a:txBody>
                    <a:bodyPr/>
                    <a:lstStyle/>
                    <a:p>
                      <a:r>
                        <a:rPr lang="en-US" dirty="0" err="1"/>
                        <a:t>Gán</a:t>
                      </a:r>
                      <a:r>
                        <a:rPr lang="en-US" dirty="0"/>
                        <a:t> tag </a:t>
                      </a:r>
                      <a:r>
                        <a:rPr lang="en-US" dirty="0" err="1"/>
                        <a:t>thủ</a:t>
                      </a:r>
                      <a:r>
                        <a:rPr lang="en-US" dirty="0"/>
                        <a:t> </a:t>
                      </a:r>
                      <a:r>
                        <a:rPr lang="en-US" dirty="0" err="1"/>
                        <a:t>công</a:t>
                      </a:r>
                      <a:r>
                        <a:rPr lang="en-US" dirty="0"/>
                        <a:t> </a:t>
                      </a:r>
                      <a:r>
                        <a:rPr lang="en-US" dirty="0" err="1"/>
                        <a:t>dễ</a:t>
                      </a:r>
                      <a:r>
                        <a:rPr lang="en-US" dirty="0"/>
                        <a:t> </a:t>
                      </a:r>
                      <a:r>
                        <a:rPr lang="en-US" dirty="0" err="1"/>
                        <a:t>sai</a:t>
                      </a:r>
                      <a:r>
                        <a:rPr lang="en-US" dirty="0"/>
                        <a:t> </a:t>
                      </a:r>
                      <a:r>
                        <a:rPr lang="en-US" dirty="0" err="1"/>
                        <a:t>sót</a:t>
                      </a:r>
                      <a:r>
                        <a:rPr lang="en-US" dirty="0"/>
                        <a:t> </a:t>
                      </a:r>
                      <a:r>
                        <a:rPr lang="en-US" dirty="0" err="1"/>
                        <a:t>hoặc</a:t>
                      </a:r>
                      <a:r>
                        <a:rPr lang="en-US" dirty="0"/>
                        <a:t> </a:t>
                      </a:r>
                      <a:r>
                        <a:rPr lang="en-US" dirty="0" err="1"/>
                        <a:t>bị</a:t>
                      </a:r>
                      <a:r>
                        <a:rPr lang="en-US" dirty="0"/>
                        <a:t> </a:t>
                      </a:r>
                      <a:r>
                        <a:rPr lang="en-US" dirty="0" err="1"/>
                        <a:t>bỏ</a:t>
                      </a:r>
                      <a:r>
                        <a:rPr lang="en-US" dirty="0"/>
                        <a:t> qua</a:t>
                      </a:r>
                    </a:p>
                  </a:txBody>
                  <a:tcPr anchor="ctr"/>
                </a:tc>
                <a:tc>
                  <a:txBody>
                    <a:bodyPr/>
                    <a:lstStyle/>
                    <a:p>
                      <a:r>
                        <a:rPr lang="en-US"/>
                        <a:t>Tăng công việc lặp lại, tốn thời gian</a:t>
                      </a:r>
                    </a:p>
                  </a:txBody>
                  <a:tcPr anchor="ctr"/>
                </a:tc>
                <a:extLst>
                  <a:ext uri="{0D108BD9-81ED-4DB2-BD59-A6C34878D82A}">
                    <a16:rowId xmlns:a16="http://schemas.microsoft.com/office/drawing/2014/main" val="760359212"/>
                  </a:ext>
                </a:extLst>
              </a:tr>
              <a:tr h="668650">
                <a:tc>
                  <a:txBody>
                    <a:bodyPr/>
                    <a:lstStyle/>
                    <a:p>
                      <a:r>
                        <a:rPr lang="vi-VN" dirty="0"/>
                        <a:t>Không phân bổ chi phí được theo project</a:t>
                      </a:r>
                    </a:p>
                  </a:txBody>
                  <a:tcPr anchor="ctr"/>
                </a:tc>
                <a:tc>
                  <a:txBody>
                    <a:bodyPr/>
                    <a:lstStyle/>
                    <a:p>
                      <a:r>
                        <a:rPr lang="en-US" dirty="0" err="1"/>
                        <a:t>Mất</a:t>
                      </a:r>
                      <a:r>
                        <a:rPr lang="en-US" dirty="0"/>
                        <a:t> </a:t>
                      </a:r>
                      <a:r>
                        <a:rPr lang="en-US" dirty="0" err="1"/>
                        <a:t>kiểm</a:t>
                      </a:r>
                      <a:r>
                        <a:rPr lang="en-US" dirty="0"/>
                        <a:t> </a:t>
                      </a:r>
                      <a:r>
                        <a:rPr lang="en-US" dirty="0" err="1"/>
                        <a:t>soát</a:t>
                      </a:r>
                      <a:r>
                        <a:rPr lang="en-US" dirty="0"/>
                        <a:t> chi </a:t>
                      </a:r>
                      <a:r>
                        <a:rPr lang="en-US" dirty="0" err="1"/>
                        <a:t>tiêu</a:t>
                      </a:r>
                      <a:r>
                        <a:rPr lang="en-US" dirty="0"/>
                        <a:t> </a:t>
                      </a:r>
                      <a:r>
                        <a:rPr lang="en-US" dirty="0" err="1"/>
                        <a:t>tài</a:t>
                      </a:r>
                      <a:r>
                        <a:rPr lang="en-US" dirty="0"/>
                        <a:t> </a:t>
                      </a:r>
                      <a:r>
                        <a:rPr lang="en-US" dirty="0" err="1"/>
                        <a:t>nguyên</a:t>
                      </a:r>
                      <a:endParaRPr lang="en-US" dirty="0"/>
                    </a:p>
                  </a:txBody>
                  <a:tcPr anchor="ctr"/>
                </a:tc>
                <a:extLst>
                  <a:ext uri="{0D108BD9-81ED-4DB2-BD59-A6C34878D82A}">
                    <a16:rowId xmlns:a16="http://schemas.microsoft.com/office/drawing/2014/main" val="1479195677"/>
                  </a:ext>
                </a:extLst>
              </a:tr>
              <a:tr h="668650">
                <a:tc>
                  <a:txBody>
                    <a:bodyPr/>
                    <a:lstStyle/>
                    <a:p>
                      <a:r>
                        <a:rPr lang="vi-VN" dirty="0"/>
                        <a:t>Không tạo được báo cáo chi phí cho từng team</a:t>
                      </a:r>
                    </a:p>
                  </a:txBody>
                  <a:tcPr anchor="ctr"/>
                </a:tc>
                <a:tc>
                  <a:txBody>
                    <a:bodyPr/>
                    <a:lstStyle/>
                    <a:p>
                      <a:r>
                        <a:rPr lang="en-US" dirty="0" err="1"/>
                        <a:t>Mất</a:t>
                      </a:r>
                      <a:r>
                        <a:rPr lang="en-US" dirty="0"/>
                        <a:t> </a:t>
                      </a:r>
                      <a:r>
                        <a:rPr lang="en-US" dirty="0" err="1"/>
                        <a:t>minh</a:t>
                      </a:r>
                      <a:r>
                        <a:rPr lang="en-US" dirty="0"/>
                        <a:t> </a:t>
                      </a:r>
                      <a:r>
                        <a:rPr lang="en-US" dirty="0" err="1"/>
                        <a:t>bạch,quyết</a:t>
                      </a:r>
                      <a:r>
                        <a:rPr lang="en-US" dirty="0"/>
                        <a:t> </a:t>
                      </a:r>
                      <a:r>
                        <a:rPr lang="en-US" dirty="0" err="1"/>
                        <a:t>định</a:t>
                      </a:r>
                      <a:r>
                        <a:rPr lang="en-US" dirty="0"/>
                        <a:t> </a:t>
                      </a:r>
                      <a:r>
                        <a:rPr lang="en-US" dirty="0" err="1"/>
                        <a:t>đưa</a:t>
                      </a:r>
                      <a:r>
                        <a:rPr lang="en-US" dirty="0"/>
                        <a:t> ra </a:t>
                      </a:r>
                      <a:r>
                        <a:rPr lang="en-US" dirty="0" err="1"/>
                        <a:t>bị</a:t>
                      </a:r>
                      <a:r>
                        <a:rPr lang="en-US" dirty="0"/>
                        <a:t> </a:t>
                      </a:r>
                      <a:r>
                        <a:rPr lang="en-US" dirty="0" err="1"/>
                        <a:t>chậm</a:t>
                      </a:r>
                      <a:r>
                        <a:rPr lang="en-US" dirty="0"/>
                        <a:t> </a:t>
                      </a:r>
                      <a:r>
                        <a:rPr lang="en-US" dirty="0" err="1"/>
                        <a:t>trễ</a:t>
                      </a:r>
                      <a:endParaRPr lang="en-US" dirty="0"/>
                    </a:p>
                  </a:txBody>
                  <a:tcPr anchor="ctr"/>
                </a:tc>
                <a:extLst>
                  <a:ext uri="{0D108BD9-81ED-4DB2-BD59-A6C34878D82A}">
                    <a16:rowId xmlns:a16="http://schemas.microsoft.com/office/drawing/2014/main" val="218428693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vi-VN" sz="2800" dirty="0"/>
              <a:t>Các Bên Liên Quan Bị Ảnh Hưởng</a:t>
            </a:r>
            <a:endParaRPr sz="2800" dirty="0"/>
          </a:p>
        </p:txBody>
      </p:sp>
      <p:graphicFrame>
        <p:nvGraphicFramePr>
          <p:cNvPr id="4" name="Table 4">
            <a:extLst>
              <a:ext uri="{FF2B5EF4-FFF2-40B4-BE49-F238E27FC236}">
                <a16:creationId xmlns:a16="http://schemas.microsoft.com/office/drawing/2014/main" id="{2F9250DD-7AB7-4D12-9360-77FAF8EC0F30}"/>
              </a:ext>
            </a:extLst>
          </p:cNvPr>
          <p:cNvGraphicFramePr>
            <a:graphicFrameLocks noGrp="1"/>
          </p:cNvGraphicFramePr>
          <p:nvPr>
            <p:ph idx="1"/>
            <p:extLst>
              <p:ext uri="{D42A27DB-BD31-4B8C-83A1-F6EECF244321}">
                <p14:modId xmlns:p14="http://schemas.microsoft.com/office/powerpoint/2010/main" val="1294456251"/>
              </p:ext>
            </p:extLst>
          </p:nvPr>
        </p:nvGraphicFramePr>
        <p:xfrm>
          <a:off x="457200" y="1137920"/>
          <a:ext cx="8229600" cy="229108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20496247"/>
                    </a:ext>
                  </a:extLst>
                </a:gridCol>
                <a:gridCol w="4114800">
                  <a:extLst>
                    <a:ext uri="{9D8B030D-6E8A-4147-A177-3AD203B41FA5}">
                      <a16:colId xmlns:a16="http://schemas.microsoft.com/office/drawing/2014/main" val="3919436762"/>
                    </a:ext>
                  </a:extLst>
                </a:gridCol>
              </a:tblGrid>
              <a:tr h="370840">
                <a:tc>
                  <a:txBody>
                    <a:bodyPr/>
                    <a:lstStyle/>
                    <a:p>
                      <a:r>
                        <a:rPr lang="en-US" dirty="0" err="1"/>
                        <a:t>Nhóm</a:t>
                      </a:r>
                      <a:r>
                        <a:rPr lang="en-US" dirty="0"/>
                        <a:t> Stakeholder</a:t>
                      </a:r>
                    </a:p>
                  </a:txBody>
                  <a:tcPr anchor="ctr"/>
                </a:tc>
                <a:tc>
                  <a:txBody>
                    <a:bodyPr/>
                    <a:lstStyle/>
                    <a:p>
                      <a:r>
                        <a:rPr lang="en-US"/>
                        <a:t>Mối quan tâm</a:t>
                      </a:r>
                    </a:p>
                  </a:txBody>
                  <a:tcPr anchor="ctr"/>
                </a:tc>
                <a:extLst>
                  <a:ext uri="{0D108BD9-81ED-4DB2-BD59-A6C34878D82A}">
                    <a16:rowId xmlns:a16="http://schemas.microsoft.com/office/drawing/2014/main" val="1705822394"/>
                  </a:ext>
                </a:extLst>
              </a:tr>
              <a:tr h="370840">
                <a:tc>
                  <a:txBody>
                    <a:bodyPr/>
                    <a:lstStyle/>
                    <a:p>
                      <a:r>
                        <a:rPr lang="vi-VN" b="1" dirty="0"/>
                        <a:t>Người học (Intern)</a:t>
                      </a:r>
                      <a:endParaRPr lang="vi-VN" dirty="0"/>
                    </a:p>
                  </a:txBody>
                  <a:tcPr anchor="ctr"/>
                </a:tc>
                <a:tc>
                  <a:txBody>
                    <a:bodyPr/>
                    <a:lstStyle/>
                    <a:p>
                      <a:r>
                        <a:rPr lang="vi-VN"/>
                        <a:t>Khó phân loại tài nguyên, không quản lý được chi phí</a:t>
                      </a:r>
                    </a:p>
                  </a:txBody>
                  <a:tcPr anchor="ctr"/>
                </a:tc>
                <a:extLst>
                  <a:ext uri="{0D108BD9-81ED-4DB2-BD59-A6C34878D82A}">
                    <a16:rowId xmlns:a16="http://schemas.microsoft.com/office/drawing/2014/main" val="3646842779"/>
                  </a:ext>
                </a:extLst>
              </a:tr>
              <a:tr h="370840">
                <a:tc>
                  <a:txBody>
                    <a:bodyPr/>
                    <a:lstStyle/>
                    <a:p>
                      <a:r>
                        <a:rPr lang="vi-VN" b="1" dirty="0"/>
                        <a:t>Người hướng dẫn / mentor</a:t>
                      </a:r>
                      <a:endParaRPr lang="vi-VN" dirty="0"/>
                    </a:p>
                  </a:txBody>
                  <a:tcPr anchor="ctr"/>
                </a:tc>
                <a:tc>
                  <a:txBody>
                    <a:bodyPr/>
                    <a:lstStyle/>
                    <a:p>
                      <a:r>
                        <a:rPr lang="vi-VN"/>
                        <a:t>Không đánh giá được hiệu quả project hoặc team</a:t>
                      </a:r>
                    </a:p>
                  </a:txBody>
                  <a:tcPr anchor="ctr"/>
                </a:tc>
                <a:extLst>
                  <a:ext uri="{0D108BD9-81ED-4DB2-BD59-A6C34878D82A}">
                    <a16:rowId xmlns:a16="http://schemas.microsoft.com/office/drawing/2014/main" val="3951480472"/>
                  </a:ext>
                </a:extLst>
              </a:tr>
              <a:tr h="370840">
                <a:tc>
                  <a:txBody>
                    <a:bodyPr/>
                    <a:lstStyle/>
                    <a:p>
                      <a:r>
                        <a:rPr lang="vi-VN" b="1" dirty="0"/>
                        <a:t>Người quản lý tài khoản AWS</a:t>
                      </a:r>
                      <a:endParaRPr lang="vi-VN" dirty="0"/>
                    </a:p>
                  </a:txBody>
                  <a:tcPr anchor="ctr"/>
                </a:tc>
                <a:tc>
                  <a:txBody>
                    <a:bodyPr/>
                    <a:lstStyle/>
                    <a:p>
                      <a:r>
                        <a:rPr lang="vi-VN" dirty="0"/>
                        <a:t>Không kiểm soát được chi phí theo nhóm</a:t>
                      </a:r>
                    </a:p>
                  </a:txBody>
                  <a:tcPr anchor="ctr"/>
                </a:tc>
                <a:extLst>
                  <a:ext uri="{0D108BD9-81ED-4DB2-BD59-A6C34878D82A}">
                    <a16:rowId xmlns:a16="http://schemas.microsoft.com/office/drawing/2014/main" val="13897713"/>
                  </a:ext>
                </a:extLst>
              </a:tr>
            </a:tbl>
          </a:graphicData>
        </a:graphic>
      </p:graphicFrame>
      <p:sp>
        <p:nvSpPr>
          <p:cNvPr id="5" name="Title 1">
            <a:extLst>
              <a:ext uri="{FF2B5EF4-FFF2-40B4-BE49-F238E27FC236}">
                <a16:creationId xmlns:a16="http://schemas.microsoft.com/office/drawing/2014/main" id="{7F320292-D06B-4551-901B-641314F9F4C2}"/>
              </a:ext>
            </a:extLst>
          </p:cNvPr>
          <p:cNvSpPr txBox="1">
            <a:spLocks/>
          </p:cNvSpPr>
          <p:nvPr/>
        </p:nvSpPr>
        <p:spPr>
          <a:xfrm>
            <a:off x="372533" y="3152987"/>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a:t>Business Consequences of Inaction</a:t>
            </a:r>
            <a:endParaRPr lang="vi-VN" sz="2800" dirty="0"/>
          </a:p>
        </p:txBody>
      </p:sp>
      <p:graphicFrame>
        <p:nvGraphicFramePr>
          <p:cNvPr id="6" name="Table 6">
            <a:extLst>
              <a:ext uri="{FF2B5EF4-FFF2-40B4-BE49-F238E27FC236}">
                <a16:creationId xmlns:a16="http://schemas.microsoft.com/office/drawing/2014/main" id="{2769DC89-3812-491A-B945-0F62DF8929BD}"/>
              </a:ext>
            </a:extLst>
          </p:cNvPr>
          <p:cNvGraphicFramePr>
            <a:graphicFrameLocks noGrp="1"/>
          </p:cNvGraphicFramePr>
          <p:nvPr>
            <p:extLst>
              <p:ext uri="{D42A27DB-BD31-4B8C-83A1-F6EECF244321}">
                <p14:modId xmlns:p14="http://schemas.microsoft.com/office/powerpoint/2010/main" val="1654184968"/>
              </p:ext>
            </p:extLst>
          </p:nvPr>
        </p:nvGraphicFramePr>
        <p:xfrm>
          <a:off x="685800" y="4030133"/>
          <a:ext cx="8085668" cy="2834640"/>
        </p:xfrm>
        <a:graphic>
          <a:graphicData uri="http://schemas.openxmlformats.org/drawingml/2006/table">
            <a:tbl>
              <a:tblPr firstRow="1" bandRow="1">
                <a:tableStyleId>{5C22544A-7EE6-4342-B048-85BDC9FD1C3A}</a:tableStyleId>
              </a:tblPr>
              <a:tblGrid>
                <a:gridCol w="4042834">
                  <a:extLst>
                    <a:ext uri="{9D8B030D-6E8A-4147-A177-3AD203B41FA5}">
                      <a16:colId xmlns:a16="http://schemas.microsoft.com/office/drawing/2014/main" val="2366385133"/>
                    </a:ext>
                  </a:extLst>
                </a:gridCol>
                <a:gridCol w="4042834">
                  <a:extLst>
                    <a:ext uri="{9D8B030D-6E8A-4147-A177-3AD203B41FA5}">
                      <a16:colId xmlns:a16="http://schemas.microsoft.com/office/drawing/2014/main" val="3539877240"/>
                    </a:ext>
                  </a:extLst>
                </a:gridCol>
              </a:tblGrid>
              <a:tr h="354918">
                <a:tc>
                  <a:txBody>
                    <a:bodyPr/>
                    <a:lstStyle/>
                    <a:p>
                      <a:r>
                        <a:rPr lang="en-US" dirty="0" err="1"/>
                        <a:t>Thời</a:t>
                      </a:r>
                      <a:r>
                        <a:rPr lang="en-US" dirty="0"/>
                        <a:t> </a:t>
                      </a:r>
                      <a:r>
                        <a:rPr lang="en-US" dirty="0" err="1"/>
                        <a:t>gian</a:t>
                      </a:r>
                      <a:endParaRPr lang="en-US" dirty="0"/>
                    </a:p>
                  </a:txBody>
                  <a:tcPr anchor="ctr"/>
                </a:tc>
                <a:tc>
                  <a:txBody>
                    <a:bodyPr/>
                    <a:lstStyle/>
                    <a:p>
                      <a:r>
                        <a:rPr lang="en-US"/>
                        <a:t>Hậu quả</a:t>
                      </a:r>
                    </a:p>
                  </a:txBody>
                  <a:tcPr anchor="ctr"/>
                </a:tc>
                <a:extLst>
                  <a:ext uri="{0D108BD9-81ED-4DB2-BD59-A6C34878D82A}">
                    <a16:rowId xmlns:a16="http://schemas.microsoft.com/office/drawing/2014/main" val="2968804381"/>
                  </a:ext>
                </a:extLst>
              </a:tr>
              <a:tr h="612599">
                <a:tc>
                  <a:txBody>
                    <a:bodyPr/>
                    <a:lstStyle/>
                    <a:p>
                      <a:r>
                        <a:rPr lang="en-US" b="1" dirty="0" err="1"/>
                        <a:t>Ngắn</a:t>
                      </a:r>
                      <a:r>
                        <a:rPr lang="en-US" b="1" dirty="0"/>
                        <a:t> </a:t>
                      </a:r>
                      <a:r>
                        <a:rPr lang="en-US" b="1" dirty="0" err="1"/>
                        <a:t>hạn</a:t>
                      </a:r>
                      <a:r>
                        <a:rPr lang="en-US" b="1" dirty="0"/>
                        <a:t> (0–1 </a:t>
                      </a:r>
                      <a:r>
                        <a:rPr lang="en-US" b="1" dirty="0" err="1"/>
                        <a:t>tháng</a:t>
                      </a:r>
                      <a:r>
                        <a:rPr lang="en-US" b="1" dirty="0"/>
                        <a:t>)</a:t>
                      </a:r>
                      <a:endParaRPr lang="en-US" dirty="0"/>
                    </a:p>
                  </a:txBody>
                  <a:tcPr anchor="ctr"/>
                </a:tc>
                <a:tc>
                  <a:txBody>
                    <a:bodyPr/>
                    <a:lstStyle/>
                    <a:p>
                      <a:r>
                        <a:rPr lang="en-US"/>
                        <a:t>Tài nguyên tiếp tục không có tag, tạo ra sự lộn xộn và khó tìm</a:t>
                      </a:r>
                    </a:p>
                  </a:txBody>
                  <a:tcPr anchor="ctr"/>
                </a:tc>
                <a:extLst>
                  <a:ext uri="{0D108BD9-81ED-4DB2-BD59-A6C34878D82A}">
                    <a16:rowId xmlns:a16="http://schemas.microsoft.com/office/drawing/2014/main" val="1635531219"/>
                  </a:ext>
                </a:extLst>
              </a:tr>
              <a:tr h="612599">
                <a:tc>
                  <a:txBody>
                    <a:bodyPr/>
                    <a:lstStyle/>
                    <a:p>
                      <a:r>
                        <a:rPr lang="en-US" b="1" dirty="0" err="1"/>
                        <a:t>Trung</a:t>
                      </a:r>
                      <a:r>
                        <a:rPr lang="en-US" b="1" dirty="0"/>
                        <a:t> </a:t>
                      </a:r>
                      <a:r>
                        <a:rPr lang="en-US" b="1" dirty="0" err="1"/>
                        <a:t>hạn</a:t>
                      </a:r>
                      <a:r>
                        <a:rPr lang="en-US" b="1" dirty="0"/>
                        <a:t> (1–3 </a:t>
                      </a:r>
                      <a:r>
                        <a:rPr lang="en-US" b="1" dirty="0" err="1"/>
                        <a:t>tháng</a:t>
                      </a:r>
                      <a:r>
                        <a:rPr lang="en-US" b="1" dirty="0"/>
                        <a:t>)</a:t>
                      </a:r>
                      <a:endParaRPr lang="en-US" dirty="0"/>
                    </a:p>
                  </a:txBody>
                  <a:tcPr anchor="ctr"/>
                </a:tc>
                <a:tc>
                  <a:txBody>
                    <a:bodyPr/>
                    <a:lstStyle/>
                    <a:p>
                      <a:r>
                        <a:rPr lang="vi-VN"/>
                        <a:t>Khó theo dõi chi phí từng project, không có dữ liệu tối ưu chi tiêu</a:t>
                      </a:r>
                    </a:p>
                  </a:txBody>
                  <a:tcPr anchor="ctr"/>
                </a:tc>
                <a:extLst>
                  <a:ext uri="{0D108BD9-81ED-4DB2-BD59-A6C34878D82A}">
                    <a16:rowId xmlns:a16="http://schemas.microsoft.com/office/drawing/2014/main" val="3190111917"/>
                  </a:ext>
                </a:extLst>
              </a:tr>
              <a:tr h="1137684">
                <a:tc>
                  <a:txBody>
                    <a:bodyPr/>
                    <a:lstStyle/>
                    <a:p>
                      <a:r>
                        <a:rPr lang="en-US" b="1" dirty="0" err="1"/>
                        <a:t>Dài</a:t>
                      </a:r>
                      <a:r>
                        <a:rPr lang="en-US" b="1" dirty="0"/>
                        <a:t> </a:t>
                      </a:r>
                      <a:r>
                        <a:rPr lang="en-US" b="1" dirty="0" err="1"/>
                        <a:t>hạn</a:t>
                      </a:r>
                      <a:r>
                        <a:rPr lang="en-US" b="1" dirty="0"/>
                        <a:t> (3–6 </a:t>
                      </a:r>
                      <a:r>
                        <a:rPr lang="en-US" b="1" dirty="0" err="1"/>
                        <a:t>tháng</a:t>
                      </a:r>
                      <a:r>
                        <a:rPr lang="en-US" b="1" dirty="0"/>
                        <a:t>)</a:t>
                      </a:r>
                      <a:endParaRPr lang="en-US" dirty="0"/>
                    </a:p>
                  </a:txBody>
                  <a:tcPr anchor="ctr"/>
                </a:tc>
                <a:tc>
                  <a:txBody>
                    <a:bodyPr/>
                    <a:lstStyle/>
                    <a:p>
                      <a:r>
                        <a:rPr lang="vi-VN" dirty="0"/>
                        <a:t>Tăng chi phí AWS không kiểm soát, giảm chất lượng project do thiếu tổ chức, khó mở rộng quy mô project team hoặc tích hợp automation</a:t>
                      </a:r>
                    </a:p>
                  </a:txBody>
                  <a:tcPr anchor="ctr"/>
                </a:tc>
                <a:extLst>
                  <a:ext uri="{0D108BD9-81ED-4DB2-BD59-A6C34878D82A}">
                    <a16:rowId xmlns:a16="http://schemas.microsoft.com/office/drawing/2014/main" val="1129758590"/>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Solution Architecture</a:t>
            </a:r>
            <a:endParaRPr dirty="0"/>
          </a:p>
        </p:txBody>
      </p:sp>
      <p:pic>
        <p:nvPicPr>
          <p:cNvPr id="7" name="Picture 6">
            <a:extLst>
              <a:ext uri="{FF2B5EF4-FFF2-40B4-BE49-F238E27FC236}">
                <a16:creationId xmlns:a16="http://schemas.microsoft.com/office/drawing/2014/main" id="{DFD90B40-ADF0-4F90-8154-929E32335F83}"/>
              </a:ext>
            </a:extLst>
          </p:cNvPr>
          <p:cNvPicPr>
            <a:picLocks noChangeAspect="1"/>
          </p:cNvPicPr>
          <p:nvPr/>
        </p:nvPicPr>
        <p:blipFill>
          <a:blip r:embed="rId2"/>
          <a:stretch>
            <a:fillRect/>
          </a:stretch>
        </p:blipFill>
        <p:spPr>
          <a:xfrm>
            <a:off x="2166602" y="1278640"/>
            <a:ext cx="4810796" cy="5096586"/>
          </a:xfrm>
          <a:prstGeom prst="rect">
            <a:avLst/>
          </a:prstGeom>
        </p:spPr>
      </p:pic>
      <p:sp>
        <p:nvSpPr>
          <p:cNvPr id="8" name="Content Placeholder 7">
            <a:extLst>
              <a:ext uri="{FF2B5EF4-FFF2-40B4-BE49-F238E27FC236}">
                <a16:creationId xmlns:a16="http://schemas.microsoft.com/office/drawing/2014/main" id="{92B36DE0-622F-4EDB-B5A4-2AA6C71920E5}"/>
              </a:ext>
            </a:extLst>
          </p:cNvPr>
          <p:cNvSpPr>
            <a:spLocks noGrp="1"/>
          </p:cNvSpPr>
          <p:nvPr>
            <p:ph idx="1"/>
          </p:nvPr>
        </p:nvSpPr>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TotalTime>
  <Words>3469</Words>
  <Application>Microsoft Office PowerPoint</Application>
  <PresentationFormat>On-screen Show (4:3)</PresentationFormat>
  <Paragraphs>500</Paragraphs>
  <Slides>40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Arial</vt:lpstr>
      <vt:lpstr>Calibri</vt:lpstr>
      <vt:lpstr>Times New Roman</vt:lpstr>
      <vt:lpstr>Office Theme</vt:lpstr>
      <vt:lpstr>AWS Resource Tagging Automation with Cost Allocation</vt:lpstr>
      <vt:lpstr>Executive Summary</vt:lpstr>
      <vt:lpstr>PowerPoint Presentation</vt:lpstr>
      <vt:lpstr>Business &amp; Educational Benefits</vt:lpstr>
      <vt:lpstr>Investment &amp; Timeline</vt:lpstr>
      <vt:lpstr>2. Problem Statement</vt:lpstr>
      <vt:lpstr>Các vấn đề và tác động</vt:lpstr>
      <vt:lpstr>Các Bên Liên Quan Bị Ảnh Hưởng</vt:lpstr>
      <vt:lpstr>3. Solution Architecture</vt:lpstr>
      <vt:lpstr>PowerPoint Presentation</vt:lpstr>
      <vt:lpstr>Các Dịch vụ AWS &amp; Justification</vt:lpstr>
      <vt:lpstr>Khả năng Mở rộng (Scalability &amp; Performance)</vt:lpstr>
      <vt:lpstr>PowerPoint Presentation</vt:lpstr>
      <vt:lpstr>PowerPoint Presentation</vt:lpstr>
      <vt:lpstr>PowerPoint Presentation</vt:lpstr>
      <vt:lpstr>4. Technical Implementation</vt:lpstr>
      <vt:lpstr>PowerPoint Presentation</vt:lpstr>
      <vt:lpstr>Yêu cầu kỹ thuật</vt:lpstr>
      <vt:lpstr>Phương pháp phát triển</vt:lpstr>
      <vt:lpstr>Deployment plan và rollback procedures</vt:lpstr>
      <vt:lpstr>5. Timeline &amp; Milestones </vt:lpstr>
      <vt:lpstr>PowerPoint Presentation</vt:lpstr>
      <vt:lpstr>Cột mốc quan trọng (Milestones)</vt:lpstr>
      <vt:lpstr>6. Budget Estimation (10%)</vt:lpstr>
      <vt:lpstr>Ước tính chi phí hạ tầng AWS</vt:lpstr>
      <vt:lpstr>Chi phí công cụ và tài liệu hỗ trợ</vt:lpstr>
      <vt:lpstr>Tổng kết đầu tư dự kiến</vt:lpstr>
      <vt:lpstr>Chi phí hiệu quả đầu tư (Learning ROI)</vt:lpstr>
      <vt:lpstr>7. Risk Assessment</vt:lpstr>
      <vt:lpstr>Chiến lược giảm thiểu rủi ro</vt:lpstr>
      <vt:lpstr>Kế hoạch dự phòng (Contingency)</vt:lpstr>
      <vt:lpstr>Theo dõi và báo cáo rủi ro</vt:lpstr>
      <vt:lpstr>8. Expected Outcomes</vt:lpstr>
      <vt:lpstr>Kết quả học tập và giá trị thực hành</vt:lpstr>
      <vt:lpstr>Short-term Benefits (0–6 tháng)</vt:lpstr>
      <vt:lpstr>Medium-term Benefits (6–18 tháng)</vt:lpstr>
      <vt:lpstr>Long-term Value (18+ tháng)</vt:lpstr>
      <vt:lpstr>User Experience Improvements</vt:lpstr>
      <vt:lpstr>Strategic Capabilities Gained</vt:lpstr>
      <vt:lpstr>Tài liệu tham khảo</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Resource Tagging Automation with Cost Allocation</dc:title>
  <dc:subject/>
  <dc:creator>7968 _Mai Tuấn Sơn</dc:creator>
  <cp:keywords/>
  <dc:description>generated using python-pptx</dc:description>
  <cp:lastModifiedBy>7968 _Mai Tuấn Sơn</cp:lastModifiedBy>
  <cp:revision>15</cp:revision>
  <dcterms:created xsi:type="dcterms:W3CDTF">2013-01-27T09:14:16Z</dcterms:created>
  <dcterms:modified xsi:type="dcterms:W3CDTF">2025-07-10T17:40:11Z</dcterms:modified>
  <cp:category/>
</cp:coreProperties>
</file>

<file path=docProps/thumbnail.jpeg>
</file>